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FE48D4AD-E276-48D0-8266-7664A6C81A06}" type="datetimeFigureOut">
              <a:rPr lang="en-GB" smtClean="0"/>
              <a:t>25/02/2019</a:t>
            </a:fld>
            <a:endParaRPr lang="en-GB"/>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FB4C88A-48D5-43B4-8853-0B76816F170C}" type="slidenum">
              <a:rPr lang="en-GB" smtClean="0"/>
              <a:t>‹#›</a:t>
            </a:fld>
            <a:endParaRPr lang="en-GB"/>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E48D4AD-E276-48D0-8266-7664A6C81A06}" type="datetimeFigureOut">
              <a:rPr lang="en-GB" smtClean="0"/>
              <a:t>25/02/2019</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FB4C88A-48D5-43B4-8853-0B76816F170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E48D4AD-E276-48D0-8266-7664A6C81A06}" type="datetimeFigureOut">
              <a:rPr lang="en-GB" smtClean="0"/>
              <a:t>25/02/2019</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FB4C88A-48D5-43B4-8853-0B76816F170C}"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E48D4AD-E276-48D0-8266-7664A6C81A06}" type="datetimeFigureOut">
              <a:rPr lang="en-GB" smtClean="0"/>
              <a:t>25/02/2019</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FB4C88A-48D5-43B4-8853-0B76816F170C}"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FE48D4AD-E276-48D0-8266-7664A6C81A06}" type="datetimeFigureOut">
              <a:rPr lang="en-GB" smtClean="0"/>
              <a:t>25/02/2019</a:t>
            </a:fld>
            <a:endParaRPr lang="en-GB"/>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FB4C88A-48D5-43B4-8853-0B76816F170C}" type="slidenum">
              <a:rPr lang="en-GB" smtClean="0"/>
              <a:t>‹#›</a:t>
            </a:fld>
            <a:endParaRPr lang="en-GB"/>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E48D4AD-E276-48D0-8266-7664A6C81A06}" type="datetimeFigureOut">
              <a:rPr lang="en-GB" smtClean="0"/>
              <a:t>25/02/2019</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a:xfrm>
            <a:off x="8641080" y="6514568"/>
            <a:ext cx="464288" cy="274320"/>
          </a:xfrm>
        </p:spPr>
        <p:txBody>
          <a:bodyPr/>
          <a:lstStyle>
            <a:extLst/>
          </a:lstStyle>
          <a:p>
            <a:fld id="{FFB4C88A-48D5-43B4-8853-0B76816F170C}" type="slidenum">
              <a:rPr lang="en-GB" smtClean="0"/>
              <a:t>‹#›</a:t>
            </a:fld>
            <a:endParaRPr lang="en-GB"/>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E48D4AD-E276-48D0-8266-7664A6C81A06}" type="datetimeFigureOut">
              <a:rPr lang="en-GB" smtClean="0"/>
              <a:t>25/02/2019</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a:xfrm>
            <a:off x="8641080" y="6514568"/>
            <a:ext cx="464288" cy="274320"/>
          </a:xfrm>
        </p:spPr>
        <p:txBody>
          <a:bodyPr/>
          <a:lstStyle>
            <a:extLst/>
          </a:lstStyle>
          <a:p>
            <a:fld id="{FFB4C88A-48D5-43B4-8853-0B76816F170C}"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E48D4AD-E276-48D0-8266-7664A6C81A06}" type="datetimeFigureOut">
              <a:rPr lang="en-GB" smtClean="0"/>
              <a:t>25/02/2019</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FFB4C88A-48D5-43B4-8853-0B76816F170C}" type="slidenum">
              <a:rPr lang="en-GB" smtClean="0"/>
              <a:t>‹#›</a:t>
            </a:fld>
            <a:endParaRPr lang="en-GB"/>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E48D4AD-E276-48D0-8266-7664A6C81A06}" type="datetimeFigureOut">
              <a:rPr lang="en-GB" smtClean="0"/>
              <a:t>25/02/2019</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FFB4C88A-48D5-43B4-8853-0B76816F170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FE48D4AD-E276-48D0-8266-7664A6C81A06}" type="datetimeFigureOut">
              <a:rPr lang="en-GB" smtClean="0"/>
              <a:t>25/02/2019</a:t>
            </a:fld>
            <a:endParaRPr lang="en-GB"/>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FFB4C88A-48D5-43B4-8853-0B76816F170C}" type="slidenum">
              <a:rPr lang="en-GB" smtClean="0"/>
              <a:t>‹#›</a:t>
            </a:fld>
            <a:endParaRPr lang="en-GB"/>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FE48D4AD-E276-48D0-8266-7664A6C81A06}" type="datetimeFigureOut">
              <a:rPr lang="en-GB" smtClean="0"/>
              <a:t>25/02/2019</a:t>
            </a:fld>
            <a:endParaRPr lang="en-GB"/>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FFB4C88A-48D5-43B4-8853-0B76816F170C}" type="slidenum">
              <a:rPr lang="en-GB" smtClean="0"/>
              <a:t>‹#›</a:t>
            </a:fld>
            <a:endParaRPr lang="en-GB"/>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GB"/>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FE48D4AD-E276-48D0-8266-7664A6C81A06}" type="datetimeFigureOut">
              <a:rPr lang="en-GB" smtClean="0"/>
              <a:t>25/02/2019</a:t>
            </a:fld>
            <a:endParaRPr lang="en-GB"/>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FFB4C88A-48D5-43B4-8853-0B76816F170C}" type="slidenum">
              <a:rPr lang="en-GB" smtClean="0"/>
              <a:t>‹#›</a:t>
            </a:fld>
            <a:endParaRPr lang="en-GB"/>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Mental Strategies in Key Stage 1</a:t>
            </a:r>
            <a:endParaRPr lang="en-GB" dirty="0"/>
          </a:p>
        </p:txBody>
      </p:sp>
      <p:sp>
        <p:nvSpPr>
          <p:cNvPr id="3" name="Subtitle 2"/>
          <p:cNvSpPr>
            <a:spLocks noGrp="1"/>
          </p:cNvSpPr>
          <p:nvPr>
            <p:ph type="subTitle" idx="1"/>
          </p:nvPr>
        </p:nvSpPr>
        <p:spPr/>
        <p:txBody>
          <a:bodyPr/>
          <a:lstStyle/>
          <a:p>
            <a:r>
              <a:rPr lang="en-GB" dirty="0" smtClean="0"/>
              <a:t>Wednesday 27</a:t>
            </a:r>
            <a:r>
              <a:rPr lang="en-GB" baseline="30000" dirty="0" smtClean="0"/>
              <a:t>th</a:t>
            </a:r>
            <a:r>
              <a:rPr lang="en-GB" dirty="0" smtClean="0"/>
              <a:t> February 2019</a:t>
            </a:r>
            <a:endParaRPr lang="en-GB" dirty="0"/>
          </a:p>
        </p:txBody>
      </p:sp>
    </p:spTree>
    <p:extLst>
      <p:ext uri="{BB962C8B-B14F-4D97-AF65-F5344CB8AC3E}">
        <p14:creationId xmlns:p14="http://schemas.microsoft.com/office/powerpoint/2010/main" val="3043617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solidFill>
                  <a:schemeClr val="accent3"/>
                </a:solidFill>
              </a:rPr>
              <a:t>8 + 5 = 13</a:t>
            </a:r>
          </a:p>
          <a:p>
            <a:pPr marL="0" indent="0">
              <a:buNone/>
            </a:pPr>
            <a:endParaRPr lang="en-GB" dirty="0"/>
          </a:p>
          <a:p>
            <a:pPr marL="0" indent="0">
              <a:buNone/>
            </a:pPr>
            <a:r>
              <a:rPr lang="en-GB" dirty="0" smtClean="0"/>
              <a:t>Concrete – counters</a:t>
            </a:r>
          </a:p>
          <a:p>
            <a:pPr marL="0" indent="0">
              <a:buNone/>
            </a:pPr>
            <a:endParaRPr lang="en-GB" dirty="0"/>
          </a:p>
          <a:p>
            <a:pPr marL="0" indent="0">
              <a:buNone/>
            </a:pPr>
            <a:r>
              <a:rPr lang="en-GB" dirty="0" smtClean="0"/>
              <a:t>Model – </a:t>
            </a:r>
            <a:r>
              <a:rPr lang="en-GB" dirty="0" err="1" smtClean="0"/>
              <a:t>beadstring</a:t>
            </a:r>
            <a:endParaRPr lang="en-GB" dirty="0" smtClean="0"/>
          </a:p>
          <a:p>
            <a:pPr marL="0" indent="0">
              <a:buNone/>
            </a:pPr>
            <a:endParaRPr lang="en-GB" dirty="0"/>
          </a:p>
          <a:p>
            <a:pPr marL="0" indent="0">
              <a:buNone/>
            </a:pPr>
            <a:r>
              <a:rPr lang="en-GB" dirty="0" smtClean="0"/>
              <a:t>Abstract – number line</a:t>
            </a:r>
          </a:p>
          <a:p>
            <a:pPr marL="0" indent="0">
              <a:buNone/>
            </a:pPr>
            <a:endParaRPr lang="en-GB" dirty="0"/>
          </a:p>
          <a:p>
            <a:pPr marL="0" indent="0">
              <a:buNone/>
            </a:pPr>
            <a:r>
              <a:rPr lang="en-GB" dirty="0" smtClean="0"/>
              <a:t>Mental – put 8 in your head and count on 5 more</a:t>
            </a:r>
          </a:p>
          <a:p>
            <a:pPr marL="0" indent="0">
              <a:buNone/>
            </a:pPr>
            <a:endParaRPr lang="en-GB" dirty="0" smtClean="0"/>
          </a:p>
        </p:txBody>
      </p:sp>
    </p:spTree>
    <p:extLst>
      <p:ext uri="{BB962C8B-B14F-4D97-AF65-F5344CB8AC3E}">
        <p14:creationId xmlns:p14="http://schemas.microsoft.com/office/powerpoint/2010/main" val="240035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Subtraction</a:t>
            </a:r>
            <a:endParaRPr lang="en-GB" dirty="0"/>
          </a:p>
        </p:txBody>
      </p:sp>
      <p:sp>
        <p:nvSpPr>
          <p:cNvPr id="3" name="Content Placeholder 2"/>
          <p:cNvSpPr>
            <a:spLocks noGrp="1"/>
          </p:cNvSpPr>
          <p:nvPr>
            <p:ph idx="1"/>
          </p:nvPr>
        </p:nvSpPr>
        <p:spPr/>
        <p:txBody>
          <a:bodyPr/>
          <a:lstStyle/>
          <a:p>
            <a:pPr marL="0" indent="0">
              <a:buNone/>
            </a:pPr>
            <a:r>
              <a:rPr lang="en-GB" dirty="0" smtClean="0">
                <a:solidFill>
                  <a:schemeClr val="accent3"/>
                </a:solidFill>
              </a:rPr>
              <a:t>5 – 2 = 3</a:t>
            </a:r>
          </a:p>
          <a:p>
            <a:pPr marL="0" indent="0">
              <a:buNone/>
            </a:pPr>
            <a:endParaRPr lang="en-GB" dirty="0"/>
          </a:p>
          <a:p>
            <a:pPr marL="0" indent="0">
              <a:buNone/>
            </a:pPr>
            <a:r>
              <a:rPr lang="en-GB" dirty="0" smtClean="0"/>
              <a:t>Concrete – counters – touch count and remove the number to be taken away, in this case 2 then</a:t>
            </a:r>
            <a:r>
              <a:rPr lang="en-GB" dirty="0"/>
              <a:t> </a:t>
            </a:r>
            <a:r>
              <a:rPr lang="en-GB" dirty="0" smtClean="0"/>
              <a:t>touch count to find the number that remains</a:t>
            </a:r>
          </a:p>
          <a:p>
            <a:pPr marL="0" indent="0">
              <a:buNone/>
            </a:pPr>
            <a:endParaRPr lang="en-GB" dirty="0"/>
          </a:p>
          <a:p>
            <a:pPr marL="0" indent="0">
              <a:buNone/>
            </a:pPr>
            <a:r>
              <a:rPr lang="en-GB" dirty="0" smtClean="0"/>
              <a:t>Model – </a:t>
            </a:r>
            <a:r>
              <a:rPr lang="en-GB" dirty="0" err="1" smtClean="0"/>
              <a:t>beadstring</a:t>
            </a:r>
            <a:r>
              <a:rPr lang="en-GB" dirty="0" smtClean="0"/>
              <a:t> – slide along the number to be taken away and count the remaining beads</a:t>
            </a:r>
          </a:p>
          <a:p>
            <a:pPr marL="0" indent="0">
              <a:buNone/>
            </a:pPr>
            <a:endParaRPr lang="en-GB" dirty="0"/>
          </a:p>
        </p:txBody>
      </p:sp>
    </p:spTree>
    <p:extLst>
      <p:ext uri="{BB962C8B-B14F-4D97-AF65-F5344CB8AC3E}">
        <p14:creationId xmlns:p14="http://schemas.microsoft.com/office/powerpoint/2010/main" val="351817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Continued…</a:t>
            </a:r>
            <a:endParaRPr lang="en-GB" dirty="0"/>
          </a:p>
        </p:txBody>
      </p:sp>
      <p:sp>
        <p:nvSpPr>
          <p:cNvPr id="3" name="Content Placeholder 2"/>
          <p:cNvSpPr>
            <a:spLocks noGrp="1"/>
          </p:cNvSpPr>
          <p:nvPr>
            <p:ph idx="1"/>
          </p:nvPr>
        </p:nvSpPr>
        <p:spPr/>
        <p:txBody>
          <a:bodyPr/>
          <a:lstStyle/>
          <a:p>
            <a:pPr marL="0" indent="0">
              <a:buNone/>
            </a:pPr>
            <a:r>
              <a:rPr lang="en-GB" dirty="0" smtClean="0"/>
              <a:t>Abstract – number line – count back along the number line to land on the answer</a:t>
            </a:r>
          </a:p>
          <a:p>
            <a:pPr marL="0" indent="0">
              <a:buNone/>
            </a:pPr>
            <a:endParaRPr lang="en-GB" dirty="0"/>
          </a:p>
          <a:p>
            <a:pPr marL="0" indent="0">
              <a:buNone/>
            </a:pPr>
            <a:r>
              <a:rPr lang="en-GB" dirty="0" smtClean="0"/>
              <a:t>Mental – put 5 in your head and count back 2</a:t>
            </a:r>
            <a:endParaRPr lang="en-GB" dirty="0"/>
          </a:p>
        </p:txBody>
      </p:sp>
    </p:spTree>
    <p:extLst>
      <p:ext uri="{BB962C8B-B14F-4D97-AF65-F5344CB8AC3E}">
        <p14:creationId xmlns:p14="http://schemas.microsoft.com/office/powerpoint/2010/main" val="3028363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Subtraction</a:t>
            </a:r>
            <a:endParaRPr lang="en-GB" dirty="0"/>
          </a:p>
        </p:txBody>
      </p:sp>
      <p:sp>
        <p:nvSpPr>
          <p:cNvPr id="3" name="Content Placeholder 2"/>
          <p:cNvSpPr>
            <a:spLocks noGrp="1"/>
          </p:cNvSpPr>
          <p:nvPr>
            <p:ph idx="1"/>
          </p:nvPr>
        </p:nvSpPr>
        <p:spPr/>
        <p:txBody>
          <a:bodyPr/>
          <a:lstStyle/>
          <a:p>
            <a:pPr marL="0" indent="0">
              <a:buNone/>
            </a:pPr>
            <a:r>
              <a:rPr lang="en-GB" dirty="0" smtClean="0">
                <a:solidFill>
                  <a:schemeClr val="accent3"/>
                </a:solidFill>
              </a:rPr>
              <a:t>13 – 5 = 8</a:t>
            </a:r>
          </a:p>
          <a:p>
            <a:pPr marL="0" indent="0">
              <a:buNone/>
            </a:pPr>
            <a:endParaRPr lang="en-GB" dirty="0"/>
          </a:p>
          <a:p>
            <a:pPr marL="0" indent="0">
              <a:buNone/>
            </a:pPr>
            <a:r>
              <a:rPr lang="en-GB" dirty="0" smtClean="0"/>
              <a:t>Concrete – counters</a:t>
            </a:r>
          </a:p>
          <a:p>
            <a:pPr marL="0" indent="0">
              <a:buNone/>
            </a:pPr>
            <a:endParaRPr lang="en-GB" dirty="0"/>
          </a:p>
          <a:p>
            <a:pPr marL="0" indent="0">
              <a:buNone/>
            </a:pPr>
            <a:r>
              <a:rPr lang="en-GB" dirty="0" smtClean="0"/>
              <a:t>Model – </a:t>
            </a:r>
            <a:r>
              <a:rPr lang="en-GB" dirty="0" err="1" smtClean="0"/>
              <a:t>beadstring</a:t>
            </a:r>
            <a:endParaRPr lang="en-GB" dirty="0" smtClean="0"/>
          </a:p>
          <a:p>
            <a:pPr marL="0" indent="0">
              <a:buNone/>
            </a:pPr>
            <a:endParaRPr lang="en-GB" dirty="0"/>
          </a:p>
          <a:p>
            <a:pPr marL="0" indent="0">
              <a:buNone/>
            </a:pPr>
            <a:r>
              <a:rPr lang="en-GB" dirty="0" smtClean="0"/>
              <a:t>Abstract – number line</a:t>
            </a:r>
          </a:p>
          <a:p>
            <a:pPr marL="0" indent="0">
              <a:buNone/>
            </a:pPr>
            <a:endParaRPr lang="en-GB" dirty="0"/>
          </a:p>
          <a:p>
            <a:pPr marL="0" indent="0">
              <a:buNone/>
            </a:pPr>
            <a:r>
              <a:rPr lang="en-GB" dirty="0" smtClean="0"/>
              <a:t>Mental – put 13 in your head and count back 5</a:t>
            </a:r>
            <a:endParaRPr lang="en-GB" dirty="0"/>
          </a:p>
        </p:txBody>
      </p:sp>
    </p:spTree>
    <p:extLst>
      <p:ext uri="{BB962C8B-B14F-4D97-AF65-F5344CB8AC3E}">
        <p14:creationId xmlns:p14="http://schemas.microsoft.com/office/powerpoint/2010/main" val="3303761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Reorder numbers in a calculation</a:t>
            </a:r>
            <a:endParaRPr lang="en-GB" dirty="0"/>
          </a:p>
        </p:txBody>
      </p:sp>
      <p:sp>
        <p:nvSpPr>
          <p:cNvPr id="3" name="Content Placeholder 2"/>
          <p:cNvSpPr>
            <a:spLocks noGrp="1"/>
          </p:cNvSpPr>
          <p:nvPr>
            <p:ph idx="1"/>
          </p:nvPr>
        </p:nvSpPr>
        <p:spPr/>
        <p:txBody>
          <a:bodyPr/>
          <a:lstStyle/>
          <a:p>
            <a:pPr marL="0" indent="0">
              <a:buNone/>
            </a:pPr>
            <a:r>
              <a:rPr lang="en-GB" dirty="0" smtClean="0"/>
              <a:t>Children in year 1 need to recognise that they can rearrange an addition, but not a subtraction. They also need to understand that the principle behind reordering a calculation is to make it more efficient, particularly when utilising a counting on strategy. Children need to be encouraged, through teaching, which calculations should be reordered and those that are already in the most efficient format.</a:t>
            </a:r>
            <a:endParaRPr lang="en-GB" dirty="0"/>
          </a:p>
        </p:txBody>
      </p:sp>
    </p:spTree>
    <p:extLst>
      <p:ext uri="{BB962C8B-B14F-4D97-AF65-F5344CB8AC3E}">
        <p14:creationId xmlns:p14="http://schemas.microsoft.com/office/powerpoint/2010/main" val="64545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a:t>
            </a:r>
            <a:endParaRPr lang="en-GB" dirty="0"/>
          </a:p>
        </p:txBody>
      </p:sp>
      <p:sp>
        <p:nvSpPr>
          <p:cNvPr id="3" name="Content Placeholder 2"/>
          <p:cNvSpPr>
            <a:spLocks noGrp="1"/>
          </p:cNvSpPr>
          <p:nvPr>
            <p:ph idx="1"/>
          </p:nvPr>
        </p:nvSpPr>
        <p:spPr/>
        <p:txBody>
          <a:bodyPr/>
          <a:lstStyle/>
          <a:p>
            <a:pPr marL="0" indent="0">
              <a:buNone/>
            </a:pPr>
            <a:r>
              <a:rPr lang="en-GB" dirty="0" smtClean="0"/>
              <a:t>8 + 3 – doesn’t need reordering as the greater number is first</a:t>
            </a:r>
          </a:p>
          <a:p>
            <a:pPr marL="0" indent="0">
              <a:buNone/>
            </a:pPr>
            <a:endParaRPr lang="en-GB" dirty="0" smtClean="0"/>
          </a:p>
          <a:p>
            <a:pPr marL="0" indent="0">
              <a:buNone/>
            </a:pPr>
            <a:r>
              <a:rPr lang="en-GB" dirty="0" smtClean="0"/>
              <a:t>2 + 7 – reorder to 7 + 2</a:t>
            </a:r>
          </a:p>
          <a:p>
            <a:pPr marL="0" indent="0">
              <a:buNone/>
            </a:pPr>
            <a:endParaRPr lang="en-GB" dirty="0" smtClean="0"/>
          </a:p>
          <a:p>
            <a:pPr marL="0" indent="0">
              <a:buNone/>
            </a:pPr>
            <a:r>
              <a:rPr lang="en-GB" dirty="0" smtClean="0"/>
              <a:t>5 + 13 – reorder to 13 + 5</a:t>
            </a:r>
          </a:p>
          <a:p>
            <a:pPr marL="0" indent="0">
              <a:buNone/>
            </a:pPr>
            <a:endParaRPr lang="en-GB" dirty="0" smtClean="0"/>
          </a:p>
          <a:p>
            <a:pPr marL="0" indent="0">
              <a:buNone/>
            </a:pPr>
            <a:r>
              <a:rPr lang="en-GB" dirty="0" smtClean="0"/>
              <a:t>11 + 6 – doesn’t need reordering as the greater number is first </a:t>
            </a:r>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216806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YEAR 2 – addition and subtraction</a:t>
            </a:r>
            <a:endParaRPr lang="en-GB" dirty="0"/>
          </a:p>
        </p:txBody>
      </p:sp>
      <p:sp>
        <p:nvSpPr>
          <p:cNvPr id="3" name="Content Placeholder 2"/>
          <p:cNvSpPr>
            <a:spLocks noGrp="1"/>
          </p:cNvSpPr>
          <p:nvPr>
            <p:ph idx="1"/>
          </p:nvPr>
        </p:nvSpPr>
        <p:spPr/>
        <p:txBody>
          <a:bodyPr/>
          <a:lstStyle/>
          <a:p>
            <a:pPr marL="0" indent="0">
              <a:buNone/>
            </a:pPr>
            <a:r>
              <a:rPr lang="en-GB" dirty="0" smtClean="0"/>
              <a:t>Again, children should be taught the skills using the progression steps:</a:t>
            </a:r>
          </a:p>
          <a:p>
            <a:pPr marL="0" indent="0">
              <a:buNone/>
            </a:pPr>
            <a:endParaRPr lang="en-GB" dirty="0" smtClean="0"/>
          </a:p>
          <a:p>
            <a:pPr marL="0" indent="0">
              <a:buNone/>
            </a:pPr>
            <a:r>
              <a:rPr lang="en-GB" dirty="0"/>
              <a:t>Concrete</a:t>
            </a:r>
          </a:p>
          <a:p>
            <a:pPr marL="0" indent="0">
              <a:buNone/>
            </a:pPr>
            <a:r>
              <a:rPr lang="en-GB" dirty="0">
                <a:sym typeface="Symbol"/>
              </a:rPr>
              <a:t></a:t>
            </a:r>
            <a:endParaRPr lang="en-GB" dirty="0"/>
          </a:p>
          <a:p>
            <a:pPr marL="0" indent="0">
              <a:buNone/>
            </a:pPr>
            <a:r>
              <a:rPr lang="en-GB" dirty="0"/>
              <a:t>Model</a:t>
            </a:r>
          </a:p>
          <a:p>
            <a:pPr marL="0" indent="0">
              <a:buNone/>
            </a:pPr>
            <a:r>
              <a:rPr lang="en-GB" dirty="0">
                <a:sym typeface="Symbol"/>
              </a:rPr>
              <a:t></a:t>
            </a:r>
            <a:endParaRPr lang="en-GB" dirty="0"/>
          </a:p>
          <a:p>
            <a:pPr marL="0" indent="0">
              <a:buNone/>
            </a:pPr>
            <a:r>
              <a:rPr lang="en-GB" dirty="0"/>
              <a:t>Abstract</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397375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2 - rapid recall</a:t>
            </a:r>
            <a:endParaRPr lang="en-GB" dirty="0"/>
          </a:p>
        </p:txBody>
      </p:sp>
      <p:sp>
        <p:nvSpPr>
          <p:cNvPr id="3" name="Content Placeholder 2"/>
          <p:cNvSpPr>
            <a:spLocks noGrp="1"/>
          </p:cNvSpPr>
          <p:nvPr>
            <p:ph idx="1"/>
          </p:nvPr>
        </p:nvSpPr>
        <p:spPr/>
        <p:txBody>
          <a:bodyPr/>
          <a:lstStyle/>
          <a:p>
            <a:pPr marL="0" indent="0">
              <a:buNone/>
            </a:pPr>
            <a:r>
              <a:rPr lang="en-GB" dirty="0" smtClean="0"/>
              <a:t>Children should be able to:</a:t>
            </a:r>
          </a:p>
          <a:p>
            <a:pPr marL="0" indent="0">
              <a:buNone/>
            </a:pPr>
            <a:endParaRPr lang="en-GB" dirty="0"/>
          </a:p>
          <a:p>
            <a:pPr>
              <a:buFont typeface="Wingdings" pitchFamily="2" charset="2"/>
              <a:buChar char="Ø"/>
            </a:pPr>
            <a:r>
              <a:rPr lang="en-GB" dirty="0" smtClean="0"/>
              <a:t>Recall and use addition and subtraction facts to 20 </a:t>
            </a:r>
            <a:r>
              <a:rPr lang="en-GB" u="sng" dirty="0" smtClean="0"/>
              <a:t>fluently</a:t>
            </a:r>
          </a:p>
          <a:p>
            <a:pPr marL="0" indent="0">
              <a:buNone/>
            </a:pPr>
            <a:endParaRPr lang="en-GB" u="sng" dirty="0" smtClean="0"/>
          </a:p>
          <a:p>
            <a:pPr>
              <a:buFont typeface="Wingdings" pitchFamily="2" charset="2"/>
              <a:buChar char="Ø"/>
            </a:pPr>
            <a:r>
              <a:rPr lang="en-GB" dirty="0" smtClean="0"/>
              <a:t>Derive and use related facts up to 100</a:t>
            </a:r>
            <a:endParaRPr lang="en-GB" dirty="0"/>
          </a:p>
        </p:txBody>
      </p:sp>
    </p:spTree>
    <p:extLst>
      <p:ext uri="{BB962C8B-B14F-4D97-AF65-F5344CB8AC3E}">
        <p14:creationId xmlns:p14="http://schemas.microsoft.com/office/powerpoint/2010/main" val="433854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solidFill>
                  <a:schemeClr val="accent3"/>
                </a:solidFill>
              </a:rPr>
              <a:t>34 + 3 = 37</a:t>
            </a:r>
          </a:p>
          <a:p>
            <a:pPr marL="0" indent="0">
              <a:buNone/>
            </a:pPr>
            <a:endParaRPr lang="en-GB" dirty="0"/>
          </a:p>
          <a:p>
            <a:pPr marL="0" indent="0">
              <a:buNone/>
            </a:pPr>
            <a:r>
              <a:rPr lang="en-GB" dirty="0" smtClean="0"/>
              <a:t>Concrete – base 10</a:t>
            </a:r>
          </a:p>
          <a:p>
            <a:pPr marL="0" indent="0">
              <a:buNone/>
            </a:pPr>
            <a:endParaRPr lang="en-GB" dirty="0"/>
          </a:p>
          <a:p>
            <a:pPr marL="0" indent="0">
              <a:buNone/>
            </a:pPr>
            <a:r>
              <a:rPr lang="en-GB" dirty="0" smtClean="0"/>
              <a:t>Model – </a:t>
            </a:r>
            <a:r>
              <a:rPr lang="en-GB" dirty="0" err="1" smtClean="0"/>
              <a:t>beadstring</a:t>
            </a:r>
            <a:endParaRPr lang="en-GB" dirty="0" smtClean="0"/>
          </a:p>
          <a:p>
            <a:pPr marL="0" indent="0">
              <a:buNone/>
            </a:pPr>
            <a:endParaRPr lang="en-GB" dirty="0"/>
          </a:p>
          <a:p>
            <a:pPr marL="0" indent="0">
              <a:buNone/>
            </a:pPr>
            <a:r>
              <a:rPr lang="en-GB" dirty="0" smtClean="0"/>
              <a:t>Abstract – number line</a:t>
            </a:r>
          </a:p>
          <a:p>
            <a:pPr marL="0" indent="0">
              <a:buNone/>
            </a:pPr>
            <a:endParaRPr lang="en-GB" dirty="0"/>
          </a:p>
          <a:p>
            <a:pPr marL="0" indent="0">
              <a:buNone/>
            </a:pPr>
            <a:r>
              <a:rPr lang="en-GB" dirty="0" smtClean="0"/>
              <a:t>Mental – put 34 in your head and count on 3 more</a:t>
            </a:r>
            <a:endParaRPr lang="en-GB" dirty="0"/>
          </a:p>
        </p:txBody>
      </p:sp>
    </p:spTree>
    <p:extLst>
      <p:ext uri="{BB962C8B-B14F-4D97-AF65-F5344CB8AC3E}">
        <p14:creationId xmlns:p14="http://schemas.microsoft.com/office/powerpoint/2010/main" val="2496929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solidFill>
                  <a:schemeClr val="accent3"/>
                </a:solidFill>
              </a:rPr>
              <a:t>34 + 20 = 54</a:t>
            </a:r>
          </a:p>
          <a:p>
            <a:pPr marL="0" indent="0">
              <a:buNone/>
            </a:pPr>
            <a:endParaRPr lang="en-GB" dirty="0" smtClean="0"/>
          </a:p>
          <a:p>
            <a:pPr marL="0" indent="0">
              <a:buNone/>
            </a:pPr>
            <a:r>
              <a:rPr lang="en-GB" dirty="0" smtClean="0"/>
              <a:t>Concrete – base 10</a:t>
            </a:r>
          </a:p>
          <a:p>
            <a:pPr marL="0" indent="0">
              <a:buNone/>
            </a:pPr>
            <a:endParaRPr lang="en-GB" dirty="0"/>
          </a:p>
          <a:p>
            <a:pPr marL="0" indent="0">
              <a:buNone/>
            </a:pPr>
            <a:r>
              <a:rPr lang="en-GB" dirty="0" smtClean="0"/>
              <a:t>Model – </a:t>
            </a:r>
            <a:r>
              <a:rPr lang="en-GB" dirty="0" err="1" smtClean="0"/>
              <a:t>beadstring</a:t>
            </a:r>
            <a:endParaRPr lang="en-GB" dirty="0"/>
          </a:p>
          <a:p>
            <a:pPr marL="0" indent="0">
              <a:buNone/>
            </a:pPr>
            <a:endParaRPr lang="en-GB" dirty="0" smtClean="0"/>
          </a:p>
          <a:p>
            <a:pPr marL="0" indent="0">
              <a:buNone/>
            </a:pPr>
            <a:r>
              <a:rPr lang="en-GB" dirty="0" smtClean="0"/>
              <a:t>Abstract – blank number line</a:t>
            </a:r>
          </a:p>
          <a:p>
            <a:pPr marL="0" indent="0">
              <a:buNone/>
            </a:pPr>
            <a:endParaRPr lang="en-GB" dirty="0"/>
          </a:p>
          <a:p>
            <a:pPr marL="0" indent="0">
              <a:buNone/>
            </a:pPr>
            <a:r>
              <a:rPr lang="en-GB" dirty="0" smtClean="0"/>
              <a:t>Mental – 34 + 10 = 44 + 10 = 54 (counting on in 10s from any number)</a:t>
            </a:r>
            <a:endParaRPr lang="en-GB" dirty="0"/>
          </a:p>
        </p:txBody>
      </p:sp>
    </p:spTree>
    <p:extLst>
      <p:ext uri="{BB962C8B-B14F-4D97-AF65-F5344CB8AC3E}">
        <p14:creationId xmlns:p14="http://schemas.microsoft.com/office/powerpoint/2010/main" val="918746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Essential skill</a:t>
            </a: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smtClean="0"/>
              <a:t>The ability to calculate mentally is an essential skill, but, as with written methods of calculation, children need to be taught.</a:t>
            </a:r>
          </a:p>
          <a:p>
            <a:pPr marL="0" indent="0">
              <a:buNone/>
            </a:pPr>
            <a:r>
              <a:rPr lang="en-GB" dirty="0" smtClean="0"/>
              <a:t>It can make reaching the answer to a difficult question or problem much quicker.</a:t>
            </a:r>
            <a:endParaRPr lang="en-GB" dirty="0"/>
          </a:p>
        </p:txBody>
      </p:sp>
    </p:spTree>
    <p:extLst>
      <p:ext uri="{BB962C8B-B14F-4D97-AF65-F5344CB8AC3E}">
        <p14:creationId xmlns:p14="http://schemas.microsoft.com/office/powerpoint/2010/main" val="254808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Adding three 1 digit numbers</a:t>
            </a:r>
            <a:endParaRPr lang="en-GB" dirty="0"/>
          </a:p>
        </p:txBody>
      </p:sp>
      <p:sp>
        <p:nvSpPr>
          <p:cNvPr id="3" name="Content Placeholder 2"/>
          <p:cNvSpPr>
            <a:spLocks noGrp="1"/>
          </p:cNvSpPr>
          <p:nvPr>
            <p:ph idx="1"/>
          </p:nvPr>
        </p:nvSpPr>
        <p:spPr/>
        <p:txBody>
          <a:bodyPr/>
          <a:lstStyle/>
          <a:p>
            <a:pPr marL="0" indent="0">
              <a:buNone/>
            </a:pPr>
            <a:r>
              <a:rPr lang="en-GB" dirty="0" smtClean="0"/>
              <a:t>4 + 6 + 2 = 12</a:t>
            </a:r>
          </a:p>
          <a:p>
            <a:pPr marL="0" indent="0">
              <a:buNone/>
            </a:pPr>
            <a:endParaRPr lang="en-GB" dirty="0"/>
          </a:p>
          <a:p>
            <a:pPr marL="0" indent="0">
              <a:buNone/>
            </a:pPr>
            <a:r>
              <a:rPr lang="en-GB" dirty="0" smtClean="0"/>
              <a:t>Children should recognise that two of the numbers in this number sentence make 10 (4+6) so therefore 10 + the remaining 2 is 12.</a:t>
            </a:r>
          </a:p>
          <a:p>
            <a:pPr marL="0" indent="0">
              <a:buNone/>
            </a:pPr>
            <a:endParaRPr lang="en-GB" dirty="0"/>
          </a:p>
          <a:p>
            <a:pPr marL="0" indent="0">
              <a:buNone/>
            </a:pPr>
            <a:r>
              <a:rPr lang="en-GB" dirty="0" smtClean="0"/>
              <a:t>2 + 6 + 8 = 16</a:t>
            </a:r>
          </a:p>
          <a:p>
            <a:pPr marL="0" indent="0">
              <a:buNone/>
            </a:pPr>
            <a:endParaRPr lang="en-GB" dirty="0"/>
          </a:p>
          <a:p>
            <a:pPr marL="0" indent="0">
              <a:buNone/>
            </a:pPr>
            <a:r>
              <a:rPr lang="en-GB" dirty="0" smtClean="0"/>
              <a:t>Same with this calculation – 2+8 make 10</a:t>
            </a:r>
            <a:endParaRPr lang="en-GB" dirty="0"/>
          </a:p>
        </p:txBody>
      </p:sp>
    </p:spTree>
    <p:extLst>
      <p:ext uri="{BB962C8B-B14F-4D97-AF65-F5344CB8AC3E}">
        <p14:creationId xmlns:p14="http://schemas.microsoft.com/office/powerpoint/2010/main" val="1618517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Subtraction</a:t>
            </a:r>
            <a:endParaRPr lang="en-GB" dirty="0"/>
          </a:p>
        </p:txBody>
      </p:sp>
      <p:sp>
        <p:nvSpPr>
          <p:cNvPr id="3" name="Content Placeholder 2"/>
          <p:cNvSpPr>
            <a:spLocks noGrp="1"/>
          </p:cNvSpPr>
          <p:nvPr>
            <p:ph idx="1"/>
          </p:nvPr>
        </p:nvSpPr>
        <p:spPr/>
        <p:txBody>
          <a:bodyPr/>
          <a:lstStyle/>
          <a:p>
            <a:pPr marL="0" indent="0">
              <a:buNone/>
            </a:pPr>
            <a:r>
              <a:rPr lang="en-GB" dirty="0" smtClean="0">
                <a:solidFill>
                  <a:schemeClr val="accent3"/>
                </a:solidFill>
              </a:rPr>
              <a:t>47 – 4 = 43</a:t>
            </a:r>
          </a:p>
          <a:p>
            <a:pPr marL="0" indent="0">
              <a:buNone/>
            </a:pPr>
            <a:endParaRPr lang="en-GB" dirty="0"/>
          </a:p>
          <a:p>
            <a:pPr marL="0" indent="0">
              <a:buNone/>
            </a:pPr>
            <a:r>
              <a:rPr lang="en-GB" dirty="0" smtClean="0"/>
              <a:t>Concrete – base 10</a:t>
            </a:r>
          </a:p>
          <a:p>
            <a:pPr marL="0" indent="0">
              <a:buNone/>
            </a:pPr>
            <a:endParaRPr lang="en-GB" dirty="0"/>
          </a:p>
          <a:p>
            <a:pPr marL="0" indent="0">
              <a:buNone/>
            </a:pPr>
            <a:r>
              <a:rPr lang="en-GB" dirty="0" smtClean="0"/>
              <a:t>Model – </a:t>
            </a:r>
            <a:r>
              <a:rPr lang="en-GB" dirty="0" err="1" smtClean="0"/>
              <a:t>beadstring</a:t>
            </a:r>
            <a:endParaRPr lang="en-GB" dirty="0" smtClean="0"/>
          </a:p>
          <a:p>
            <a:pPr marL="0" indent="0">
              <a:buNone/>
            </a:pPr>
            <a:endParaRPr lang="en-GB" dirty="0"/>
          </a:p>
          <a:p>
            <a:pPr marL="0" indent="0">
              <a:buNone/>
            </a:pPr>
            <a:r>
              <a:rPr lang="en-GB" dirty="0" smtClean="0"/>
              <a:t>Abstract – blank number line</a:t>
            </a:r>
          </a:p>
          <a:p>
            <a:pPr marL="0" indent="0">
              <a:buNone/>
            </a:pPr>
            <a:endParaRPr lang="en-GB" dirty="0"/>
          </a:p>
          <a:p>
            <a:pPr marL="0" indent="0">
              <a:buNone/>
            </a:pPr>
            <a:r>
              <a:rPr lang="en-GB" dirty="0" smtClean="0"/>
              <a:t>Mental – 47 in your head and count back 4</a:t>
            </a:r>
            <a:endParaRPr lang="en-GB" dirty="0"/>
          </a:p>
        </p:txBody>
      </p:sp>
    </p:spTree>
    <p:extLst>
      <p:ext uri="{BB962C8B-B14F-4D97-AF65-F5344CB8AC3E}">
        <p14:creationId xmlns:p14="http://schemas.microsoft.com/office/powerpoint/2010/main" val="1562686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Subtraction</a:t>
            </a:r>
            <a:endParaRPr lang="en-GB" dirty="0"/>
          </a:p>
        </p:txBody>
      </p:sp>
      <p:sp>
        <p:nvSpPr>
          <p:cNvPr id="3" name="Content Placeholder 2"/>
          <p:cNvSpPr>
            <a:spLocks noGrp="1"/>
          </p:cNvSpPr>
          <p:nvPr>
            <p:ph idx="1"/>
          </p:nvPr>
        </p:nvSpPr>
        <p:spPr>
          <a:xfrm>
            <a:off x="323528" y="1412776"/>
            <a:ext cx="8496944" cy="5184576"/>
          </a:xfrm>
        </p:spPr>
        <p:txBody>
          <a:bodyPr>
            <a:noAutofit/>
          </a:bodyPr>
          <a:lstStyle/>
          <a:p>
            <a:pPr marL="0" indent="0">
              <a:buNone/>
            </a:pPr>
            <a:r>
              <a:rPr lang="en-GB" sz="2400" dirty="0" smtClean="0">
                <a:solidFill>
                  <a:schemeClr val="accent3"/>
                </a:solidFill>
              </a:rPr>
              <a:t>66 – 23 = 43</a:t>
            </a:r>
          </a:p>
          <a:p>
            <a:pPr marL="0" indent="0">
              <a:buNone/>
            </a:pPr>
            <a:endParaRPr lang="en-GB" sz="2400" dirty="0"/>
          </a:p>
          <a:p>
            <a:pPr marL="0" indent="0">
              <a:buNone/>
            </a:pPr>
            <a:r>
              <a:rPr lang="en-GB" sz="2400" dirty="0" smtClean="0"/>
              <a:t>Concrete – base 10</a:t>
            </a:r>
            <a:endParaRPr lang="en-GB" sz="2400" dirty="0"/>
          </a:p>
          <a:p>
            <a:pPr marL="0" indent="0">
              <a:buNone/>
            </a:pPr>
            <a:r>
              <a:rPr lang="en-GB" sz="2400" dirty="0" smtClean="0"/>
              <a:t>Model – </a:t>
            </a:r>
            <a:r>
              <a:rPr lang="en-GB" sz="2400" dirty="0" err="1" smtClean="0"/>
              <a:t>beadstring</a:t>
            </a:r>
            <a:endParaRPr lang="en-GB" sz="2400" dirty="0"/>
          </a:p>
          <a:p>
            <a:pPr marL="0" indent="0">
              <a:buNone/>
            </a:pPr>
            <a:r>
              <a:rPr lang="en-GB" sz="2400" dirty="0" smtClean="0"/>
              <a:t>Abstract – blank number line</a:t>
            </a:r>
          </a:p>
          <a:p>
            <a:pPr marL="0" indent="0">
              <a:buNone/>
            </a:pPr>
            <a:endParaRPr lang="en-GB" sz="2400" dirty="0"/>
          </a:p>
          <a:p>
            <a:pPr marL="0" indent="0">
              <a:buNone/>
            </a:pPr>
            <a:r>
              <a:rPr lang="en-GB" sz="2400" dirty="0" smtClean="0"/>
              <a:t>Mental</a:t>
            </a:r>
          </a:p>
          <a:p>
            <a:pPr marL="0" indent="0">
              <a:buNone/>
            </a:pPr>
            <a:r>
              <a:rPr lang="en-GB" sz="2400" dirty="0" smtClean="0"/>
              <a:t>1. split the numbers into tens and units</a:t>
            </a:r>
          </a:p>
          <a:p>
            <a:pPr marL="0" indent="0">
              <a:buNone/>
            </a:pPr>
            <a:r>
              <a:rPr lang="en-GB" sz="2400" dirty="0" smtClean="0"/>
              <a:t>60 – 20 = 40</a:t>
            </a:r>
          </a:p>
          <a:p>
            <a:pPr marL="0" indent="0">
              <a:buNone/>
            </a:pPr>
            <a:r>
              <a:rPr lang="en-GB" sz="2400" dirty="0" smtClean="0"/>
              <a:t>6 – 3 = 3</a:t>
            </a:r>
          </a:p>
          <a:p>
            <a:pPr marL="0" indent="0">
              <a:buNone/>
            </a:pPr>
            <a:r>
              <a:rPr lang="en-GB" sz="2400" dirty="0" smtClean="0"/>
              <a:t>40 + 3 = 43</a:t>
            </a:r>
          </a:p>
          <a:p>
            <a:pPr marL="0" indent="0">
              <a:buNone/>
            </a:pPr>
            <a:r>
              <a:rPr lang="en-GB" sz="2400" dirty="0" smtClean="0"/>
              <a:t>2. Count back in tens then units</a:t>
            </a:r>
          </a:p>
          <a:p>
            <a:pPr marL="0" indent="0">
              <a:buNone/>
            </a:pPr>
            <a:r>
              <a:rPr lang="en-GB" sz="2400" dirty="0" smtClean="0"/>
              <a:t>66 – 20 = 46</a:t>
            </a:r>
          </a:p>
          <a:p>
            <a:pPr marL="0" indent="0">
              <a:buNone/>
            </a:pPr>
            <a:r>
              <a:rPr lang="en-GB" sz="2400" dirty="0" smtClean="0"/>
              <a:t>46 – 3 = 43</a:t>
            </a:r>
          </a:p>
        </p:txBody>
      </p:sp>
    </p:spTree>
    <p:extLst>
      <p:ext uri="{BB962C8B-B14F-4D97-AF65-F5344CB8AC3E}">
        <p14:creationId xmlns:p14="http://schemas.microsoft.com/office/powerpoint/2010/main" val="3046058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Multiplication and Division</a:t>
            </a:r>
            <a:endParaRPr lang="en-GB" dirty="0"/>
          </a:p>
        </p:txBody>
      </p:sp>
      <p:sp>
        <p:nvSpPr>
          <p:cNvPr id="3" name="Content Placeholder 2"/>
          <p:cNvSpPr>
            <a:spLocks noGrp="1"/>
          </p:cNvSpPr>
          <p:nvPr>
            <p:ph idx="1"/>
          </p:nvPr>
        </p:nvSpPr>
        <p:spPr/>
        <p:txBody>
          <a:bodyPr/>
          <a:lstStyle/>
          <a:p>
            <a:pPr marL="0" indent="0">
              <a:buNone/>
            </a:pPr>
            <a:r>
              <a:rPr lang="en-GB" dirty="0" smtClean="0"/>
              <a:t>In developing a progression through mental calculation strategies for multiplication and division, it is important that children understand the relevant concepts, in that multiplication is:</a:t>
            </a:r>
            <a:endParaRPr lang="en-GB" dirty="0"/>
          </a:p>
          <a:p>
            <a:pPr>
              <a:buFont typeface="Wingdings" pitchFamily="2" charset="2"/>
              <a:buChar char="Ø"/>
            </a:pPr>
            <a:r>
              <a:rPr lang="en-GB" dirty="0" smtClean="0">
                <a:solidFill>
                  <a:schemeClr val="tx2"/>
                </a:solidFill>
              </a:rPr>
              <a:t>Repeated addition</a:t>
            </a:r>
          </a:p>
          <a:p>
            <a:pPr marL="0" indent="0">
              <a:buNone/>
            </a:pPr>
            <a:r>
              <a:rPr lang="en-GB" dirty="0"/>
              <a:t>a</a:t>
            </a:r>
            <a:r>
              <a:rPr lang="en-GB" dirty="0" smtClean="0"/>
              <a:t>nd division is:</a:t>
            </a:r>
          </a:p>
          <a:p>
            <a:pPr>
              <a:buFont typeface="Wingdings" pitchFamily="2" charset="2"/>
              <a:buChar char="Ø"/>
            </a:pPr>
            <a:r>
              <a:rPr lang="en-GB" dirty="0" smtClean="0">
                <a:solidFill>
                  <a:schemeClr val="tx2"/>
                </a:solidFill>
              </a:rPr>
              <a:t>Repeated subtraction (grouping)</a:t>
            </a:r>
          </a:p>
          <a:p>
            <a:pPr>
              <a:buFont typeface="Wingdings" pitchFamily="2" charset="2"/>
              <a:buChar char="Ø"/>
            </a:pPr>
            <a:r>
              <a:rPr lang="en-GB" dirty="0" smtClean="0">
                <a:solidFill>
                  <a:schemeClr val="tx2"/>
                </a:solidFill>
              </a:rPr>
              <a:t>Related to finding a fraction of a number (sharing)</a:t>
            </a:r>
            <a:endParaRPr lang="en-GB" dirty="0">
              <a:solidFill>
                <a:schemeClr val="tx2"/>
              </a:solidFill>
            </a:endParaRPr>
          </a:p>
        </p:txBody>
      </p:sp>
    </p:spTree>
    <p:extLst>
      <p:ext uri="{BB962C8B-B14F-4D97-AF65-F5344CB8AC3E}">
        <p14:creationId xmlns:p14="http://schemas.microsoft.com/office/powerpoint/2010/main" val="2997721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Multiplication and Division</a:t>
            </a:r>
            <a:endParaRPr lang="en-GB" dirty="0"/>
          </a:p>
        </p:txBody>
      </p:sp>
      <p:sp>
        <p:nvSpPr>
          <p:cNvPr id="3" name="Content Placeholder 2"/>
          <p:cNvSpPr>
            <a:spLocks noGrp="1"/>
          </p:cNvSpPr>
          <p:nvPr>
            <p:ph idx="1"/>
          </p:nvPr>
        </p:nvSpPr>
        <p:spPr/>
        <p:txBody>
          <a:bodyPr/>
          <a:lstStyle/>
          <a:p>
            <a:pPr marL="0" indent="0">
              <a:buNone/>
            </a:pPr>
            <a:r>
              <a:rPr lang="en-GB" dirty="0" smtClean="0"/>
              <a:t>Children also need to understand that:</a:t>
            </a:r>
          </a:p>
          <a:p>
            <a:pPr marL="0" indent="0">
              <a:buNone/>
            </a:pPr>
            <a:endParaRPr lang="en-GB" dirty="0" smtClean="0"/>
          </a:p>
          <a:p>
            <a:pPr>
              <a:buFont typeface="Wingdings" pitchFamily="2" charset="2"/>
              <a:buChar char="Ø"/>
            </a:pPr>
            <a:r>
              <a:rPr lang="en-GB" dirty="0" smtClean="0"/>
              <a:t>Multiplication and division are inverses</a:t>
            </a:r>
          </a:p>
          <a:p>
            <a:pPr marL="0" indent="0">
              <a:buNone/>
            </a:pPr>
            <a:endParaRPr lang="en-GB" dirty="0" smtClean="0"/>
          </a:p>
          <a:p>
            <a:pPr>
              <a:buFont typeface="Wingdings" pitchFamily="2" charset="2"/>
              <a:buChar char="Ø"/>
            </a:pPr>
            <a:r>
              <a:rPr lang="en-GB" dirty="0" smtClean="0"/>
              <a:t>Multiplication is commutative i.e. 3 x 5 = 5 x 3 but division is NOT i.e. 15 </a:t>
            </a:r>
            <a:r>
              <a:rPr lang="en-GB" dirty="0" smtClean="0">
                <a:sym typeface="Symbol"/>
              </a:rPr>
              <a:t> 3 is not the same as 3  15</a:t>
            </a:r>
          </a:p>
        </p:txBody>
      </p:sp>
    </p:spTree>
    <p:extLst>
      <p:ext uri="{BB962C8B-B14F-4D97-AF65-F5344CB8AC3E}">
        <p14:creationId xmlns:p14="http://schemas.microsoft.com/office/powerpoint/2010/main" val="434356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1 – rapid recall</a:t>
            </a:r>
            <a:endParaRPr lang="en-GB" dirty="0"/>
          </a:p>
        </p:txBody>
      </p:sp>
      <p:sp>
        <p:nvSpPr>
          <p:cNvPr id="3" name="Content Placeholder 2"/>
          <p:cNvSpPr>
            <a:spLocks noGrp="1"/>
          </p:cNvSpPr>
          <p:nvPr>
            <p:ph idx="1"/>
          </p:nvPr>
        </p:nvSpPr>
        <p:spPr/>
        <p:txBody>
          <a:bodyPr/>
          <a:lstStyle/>
          <a:p>
            <a:pPr marL="0" indent="0">
              <a:buNone/>
            </a:pPr>
            <a:r>
              <a:rPr lang="en-GB" dirty="0" smtClean="0"/>
              <a:t>Children should be able to:</a:t>
            </a:r>
          </a:p>
          <a:p>
            <a:pPr marL="0" indent="0">
              <a:buNone/>
            </a:pPr>
            <a:endParaRPr lang="en-GB" dirty="0"/>
          </a:p>
          <a:p>
            <a:pPr>
              <a:buFont typeface="Wingdings" pitchFamily="2" charset="2"/>
              <a:buChar char="ü"/>
            </a:pPr>
            <a:r>
              <a:rPr lang="en-GB" dirty="0" smtClean="0"/>
              <a:t>Count in multiples of twos, fives and tens</a:t>
            </a:r>
          </a:p>
          <a:p>
            <a:pPr marL="0" indent="0">
              <a:buNone/>
            </a:pPr>
            <a:endParaRPr lang="en-GB" dirty="0" smtClean="0"/>
          </a:p>
          <a:p>
            <a:pPr>
              <a:buFont typeface="Wingdings" pitchFamily="2" charset="2"/>
              <a:buChar char="ü"/>
            </a:pPr>
            <a:r>
              <a:rPr lang="en-GB" dirty="0" smtClean="0"/>
              <a:t>Recall and use doubles of all numbers to 10 and corresponding halves</a:t>
            </a:r>
            <a:endParaRPr lang="en-GB" dirty="0"/>
          </a:p>
        </p:txBody>
      </p:sp>
    </p:spTree>
    <p:extLst>
      <p:ext uri="{BB962C8B-B14F-4D97-AF65-F5344CB8AC3E}">
        <p14:creationId xmlns:p14="http://schemas.microsoft.com/office/powerpoint/2010/main" val="2162668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1 - multiplication</a:t>
            </a:r>
            <a:endParaRPr lang="en-GB" dirty="0"/>
          </a:p>
        </p:txBody>
      </p:sp>
      <p:sp>
        <p:nvSpPr>
          <p:cNvPr id="3" name="Content Placeholder 2"/>
          <p:cNvSpPr>
            <a:spLocks noGrp="1"/>
          </p:cNvSpPr>
          <p:nvPr>
            <p:ph idx="1"/>
          </p:nvPr>
        </p:nvSpPr>
        <p:spPr/>
        <p:txBody>
          <a:bodyPr/>
          <a:lstStyle/>
          <a:p>
            <a:pPr marL="0" indent="0">
              <a:buNone/>
            </a:pPr>
            <a:r>
              <a:rPr lang="en-GB" dirty="0" smtClean="0"/>
              <a:t>In Year 1, children will begin to solve multiplication number sentences using arrays and practical equipment. E.g. baking trays, egg boxes, wrapping paper etc.</a:t>
            </a:r>
          </a:p>
          <a:p>
            <a:pPr marL="0" indent="0">
              <a:buNone/>
            </a:pPr>
            <a:endParaRPr lang="en-GB" dirty="0"/>
          </a:p>
          <a:p>
            <a:pPr marL="0" indent="0">
              <a:buNone/>
            </a:pPr>
            <a:r>
              <a:rPr lang="en-GB" dirty="0" smtClean="0"/>
              <a:t>The children will learn that multiplication is repeated addition.</a:t>
            </a:r>
          </a:p>
          <a:p>
            <a:pPr marL="0" indent="0">
              <a:buNone/>
            </a:pPr>
            <a:r>
              <a:rPr lang="en-GB" dirty="0" smtClean="0"/>
              <a:t>They should also learn that if you multiply a number by 2, it is the same as doubling.</a:t>
            </a:r>
            <a:endParaRPr lang="en-GB" dirty="0"/>
          </a:p>
        </p:txBody>
      </p:sp>
    </p:spTree>
    <p:extLst>
      <p:ext uri="{BB962C8B-B14F-4D97-AF65-F5344CB8AC3E}">
        <p14:creationId xmlns:p14="http://schemas.microsoft.com/office/powerpoint/2010/main" val="2240944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Multiplication</a:t>
            </a:r>
            <a:endParaRPr lang="en-GB" dirty="0"/>
          </a:p>
        </p:txBody>
      </p:sp>
      <p:sp>
        <p:nvSpPr>
          <p:cNvPr id="3" name="Content Placeholder 2"/>
          <p:cNvSpPr>
            <a:spLocks noGrp="1"/>
          </p:cNvSpPr>
          <p:nvPr>
            <p:ph idx="1"/>
          </p:nvPr>
        </p:nvSpPr>
        <p:spPr/>
        <p:txBody>
          <a:bodyPr/>
          <a:lstStyle/>
          <a:p>
            <a:pPr marL="0" indent="0">
              <a:buNone/>
            </a:pPr>
            <a:r>
              <a:rPr lang="en-GB" dirty="0" smtClean="0"/>
              <a:t>4 x 5 = 20</a:t>
            </a:r>
          </a:p>
          <a:p>
            <a:pPr marL="0" indent="0">
              <a:buNone/>
            </a:pPr>
            <a:endParaRPr lang="en-GB" dirty="0"/>
          </a:p>
          <a:p>
            <a:pPr marL="514350" indent="-514350">
              <a:buAutoNum type="arabicPeriod"/>
            </a:pPr>
            <a:r>
              <a:rPr lang="en-GB" dirty="0" smtClean="0">
                <a:solidFill>
                  <a:schemeClr val="tx2"/>
                </a:solidFill>
              </a:rPr>
              <a:t>Arrays to represent the number sentence</a:t>
            </a:r>
          </a:p>
          <a:p>
            <a:pPr marL="0" indent="0">
              <a:buNone/>
            </a:pPr>
            <a:r>
              <a:rPr lang="en-GB" dirty="0" smtClean="0">
                <a:sym typeface="Symbol"/>
              </a:rPr>
              <a:t> 4</a:t>
            </a:r>
          </a:p>
          <a:p>
            <a:pPr marL="0" indent="0">
              <a:buNone/>
            </a:pPr>
            <a:r>
              <a:rPr lang="en-GB" dirty="0" smtClean="0">
                <a:sym typeface="Symbol"/>
              </a:rPr>
              <a:t> 4</a:t>
            </a:r>
          </a:p>
          <a:p>
            <a:pPr marL="0" indent="0">
              <a:buNone/>
            </a:pPr>
            <a:r>
              <a:rPr lang="en-GB" dirty="0" smtClean="0">
                <a:sym typeface="Symbol"/>
              </a:rPr>
              <a:t> 4</a:t>
            </a:r>
          </a:p>
          <a:p>
            <a:pPr marL="0" indent="0">
              <a:buNone/>
            </a:pPr>
            <a:r>
              <a:rPr lang="en-GB" dirty="0" smtClean="0">
                <a:sym typeface="Symbol"/>
              </a:rPr>
              <a:t> 4</a:t>
            </a:r>
          </a:p>
          <a:p>
            <a:pPr marL="0" indent="0">
              <a:buNone/>
            </a:pPr>
            <a:r>
              <a:rPr lang="en-GB" dirty="0" smtClean="0">
                <a:sym typeface="Symbol"/>
              </a:rPr>
              <a:t> 4</a:t>
            </a:r>
          </a:p>
          <a:p>
            <a:pPr marL="0" indent="0">
              <a:buNone/>
            </a:pPr>
            <a:r>
              <a:rPr lang="en-GB" dirty="0" smtClean="0">
                <a:sym typeface="Symbol"/>
              </a:rPr>
              <a:t>5  5  5  5</a:t>
            </a:r>
            <a:endParaRPr lang="en-GB" dirty="0"/>
          </a:p>
        </p:txBody>
      </p:sp>
    </p:spTree>
    <p:extLst>
      <p:ext uri="{BB962C8B-B14F-4D97-AF65-F5344CB8AC3E}">
        <p14:creationId xmlns:p14="http://schemas.microsoft.com/office/powerpoint/2010/main" val="1484701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Continued…</a:t>
            </a:r>
            <a:endParaRPr lang="en-GB" dirty="0"/>
          </a:p>
        </p:txBody>
      </p:sp>
      <p:sp>
        <p:nvSpPr>
          <p:cNvPr id="3" name="Content Placeholder 2"/>
          <p:cNvSpPr>
            <a:spLocks noGrp="1"/>
          </p:cNvSpPr>
          <p:nvPr>
            <p:ph idx="1"/>
          </p:nvPr>
        </p:nvSpPr>
        <p:spPr/>
        <p:txBody>
          <a:bodyPr/>
          <a:lstStyle/>
          <a:p>
            <a:pPr marL="0" indent="0">
              <a:buNone/>
            </a:pPr>
            <a:r>
              <a:rPr lang="en-GB" dirty="0" smtClean="0">
                <a:solidFill>
                  <a:schemeClr val="tx2"/>
                </a:solidFill>
              </a:rPr>
              <a:t>2. Repeated addition</a:t>
            </a:r>
          </a:p>
          <a:p>
            <a:pPr marL="0" indent="0">
              <a:buNone/>
            </a:pPr>
            <a:r>
              <a:rPr lang="en-GB" dirty="0" smtClean="0"/>
              <a:t>4 + 4 + 4 + 4 + 4</a:t>
            </a:r>
          </a:p>
          <a:p>
            <a:pPr marL="0" indent="0">
              <a:buNone/>
            </a:pPr>
            <a:r>
              <a:rPr lang="en-GB" dirty="0" smtClean="0"/>
              <a:t>5 + 5 + 5 + 5</a:t>
            </a:r>
          </a:p>
          <a:p>
            <a:pPr marL="0" indent="0">
              <a:buNone/>
            </a:pPr>
            <a:endParaRPr lang="en-GB" dirty="0"/>
          </a:p>
          <a:p>
            <a:pPr marL="0" indent="0">
              <a:buNone/>
            </a:pPr>
            <a:r>
              <a:rPr lang="en-GB" dirty="0" smtClean="0">
                <a:solidFill>
                  <a:schemeClr val="tx2"/>
                </a:solidFill>
              </a:rPr>
              <a:t>3. Multiplication </a:t>
            </a:r>
          </a:p>
          <a:p>
            <a:pPr marL="0" indent="0">
              <a:buNone/>
            </a:pPr>
            <a:r>
              <a:rPr lang="en-GB" dirty="0" smtClean="0"/>
              <a:t>4 x 5 or 5 x 4</a:t>
            </a:r>
          </a:p>
          <a:p>
            <a:pPr marL="0" indent="0">
              <a:buNone/>
            </a:pPr>
            <a:endParaRPr lang="en-GB" dirty="0"/>
          </a:p>
          <a:p>
            <a:pPr marL="0" indent="0">
              <a:buNone/>
            </a:pPr>
            <a:r>
              <a:rPr lang="en-GB" dirty="0" smtClean="0">
                <a:solidFill>
                  <a:schemeClr val="tx2"/>
                </a:solidFill>
              </a:rPr>
              <a:t>4. Mental strategy</a:t>
            </a:r>
          </a:p>
          <a:p>
            <a:pPr marL="0" indent="0">
              <a:buNone/>
            </a:pPr>
            <a:r>
              <a:rPr lang="en-GB" dirty="0" smtClean="0"/>
              <a:t>Count in fives 4 times</a:t>
            </a:r>
          </a:p>
        </p:txBody>
      </p:sp>
    </p:spTree>
    <p:extLst>
      <p:ext uri="{BB962C8B-B14F-4D97-AF65-F5344CB8AC3E}">
        <p14:creationId xmlns:p14="http://schemas.microsoft.com/office/powerpoint/2010/main" val="2944176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1 - division</a:t>
            </a:r>
            <a:endParaRPr lang="en-GB" dirty="0"/>
          </a:p>
        </p:txBody>
      </p:sp>
      <p:sp>
        <p:nvSpPr>
          <p:cNvPr id="3" name="Content Placeholder 2"/>
          <p:cNvSpPr>
            <a:spLocks noGrp="1"/>
          </p:cNvSpPr>
          <p:nvPr>
            <p:ph idx="1"/>
          </p:nvPr>
        </p:nvSpPr>
        <p:spPr/>
        <p:txBody>
          <a:bodyPr/>
          <a:lstStyle/>
          <a:p>
            <a:pPr marL="0" indent="0">
              <a:buNone/>
            </a:pPr>
            <a:r>
              <a:rPr lang="en-GB" dirty="0" smtClean="0"/>
              <a:t>In Year 1, children will use practical equipment and jottings to solve division calculations.</a:t>
            </a:r>
          </a:p>
          <a:p>
            <a:pPr marL="0" indent="0">
              <a:buNone/>
            </a:pPr>
            <a:endParaRPr lang="en-GB" dirty="0"/>
          </a:p>
          <a:p>
            <a:pPr marL="0" indent="0">
              <a:buNone/>
            </a:pPr>
            <a:r>
              <a:rPr lang="en-GB" dirty="0" smtClean="0"/>
              <a:t>The children will learn that division is </a:t>
            </a:r>
            <a:r>
              <a:rPr lang="en-GB" u="sng" dirty="0" smtClean="0"/>
              <a:t>grouping</a:t>
            </a:r>
            <a:r>
              <a:rPr lang="en-GB" dirty="0" smtClean="0"/>
              <a:t> and </a:t>
            </a:r>
            <a:r>
              <a:rPr lang="en-GB" u="sng" dirty="0" smtClean="0"/>
              <a:t>sharing</a:t>
            </a:r>
            <a:r>
              <a:rPr lang="en-GB" dirty="0" smtClean="0"/>
              <a:t>.</a:t>
            </a:r>
          </a:p>
          <a:p>
            <a:pPr marL="0" indent="0">
              <a:buNone/>
            </a:pPr>
            <a:r>
              <a:rPr lang="en-GB" dirty="0" smtClean="0"/>
              <a:t>Children should also learn that if you divide a number by 2, it’s the same as halving.</a:t>
            </a:r>
            <a:endParaRPr lang="en-GB" dirty="0"/>
          </a:p>
        </p:txBody>
      </p:sp>
    </p:spTree>
    <p:extLst>
      <p:ext uri="{BB962C8B-B14F-4D97-AF65-F5344CB8AC3E}">
        <p14:creationId xmlns:p14="http://schemas.microsoft.com/office/powerpoint/2010/main" val="241045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Questions the children must ask themselves</a:t>
            </a:r>
            <a:endParaRPr lang="en-GB" dirty="0"/>
          </a:p>
        </p:txBody>
      </p:sp>
      <p:sp>
        <p:nvSpPr>
          <p:cNvPr id="3" name="Content Placeholder 2"/>
          <p:cNvSpPr>
            <a:spLocks noGrp="1"/>
          </p:cNvSpPr>
          <p:nvPr>
            <p:ph idx="1"/>
          </p:nvPr>
        </p:nvSpPr>
        <p:spPr/>
        <p:txBody>
          <a:bodyPr/>
          <a:lstStyle/>
          <a:p>
            <a:pPr marL="0" indent="0">
              <a:buNone/>
            </a:pPr>
            <a:r>
              <a:rPr lang="en-GB" dirty="0" smtClean="0"/>
              <a:t>Children should be taught and encouraged to ask themselves the following questions when faced with a calculation:</a:t>
            </a:r>
          </a:p>
          <a:p>
            <a:pPr marL="0" indent="0">
              <a:buNone/>
            </a:pPr>
            <a:endParaRPr lang="en-GB" dirty="0"/>
          </a:p>
          <a:p>
            <a:pPr>
              <a:buFont typeface="Wingdings" pitchFamily="2" charset="2"/>
              <a:buChar char="Ø"/>
            </a:pPr>
            <a:r>
              <a:rPr lang="en-GB" dirty="0" smtClean="0"/>
              <a:t>Do I know the answer?</a:t>
            </a:r>
          </a:p>
          <a:p>
            <a:pPr>
              <a:buFont typeface="Wingdings" pitchFamily="2" charset="2"/>
              <a:buChar char="Ø"/>
            </a:pPr>
            <a:r>
              <a:rPr lang="en-GB" dirty="0" smtClean="0"/>
              <a:t>Can I work it out in my head?</a:t>
            </a:r>
          </a:p>
          <a:p>
            <a:pPr>
              <a:buFont typeface="Wingdings" pitchFamily="2" charset="2"/>
              <a:buChar char="Ø"/>
            </a:pPr>
            <a:r>
              <a:rPr lang="en-GB" dirty="0" smtClean="0"/>
              <a:t>Do I need to do a jotting/drawing?</a:t>
            </a:r>
          </a:p>
          <a:p>
            <a:pPr>
              <a:buFont typeface="Wingdings" pitchFamily="2" charset="2"/>
              <a:buChar char="Ø"/>
            </a:pPr>
            <a:r>
              <a:rPr lang="en-GB" dirty="0" smtClean="0"/>
              <a:t>Do I need to use a written method?</a:t>
            </a:r>
            <a:endParaRPr lang="en-GB" dirty="0"/>
          </a:p>
        </p:txBody>
      </p:sp>
    </p:spTree>
    <p:extLst>
      <p:ext uri="{BB962C8B-B14F-4D97-AF65-F5344CB8AC3E}">
        <p14:creationId xmlns:p14="http://schemas.microsoft.com/office/powerpoint/2010/main" val="3729761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Division</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12 </a:t>
            </a:r>
            <a:r>
              <a:rPr lang="en-GB" dirty="0" smtClean="0">
                <a:sym typeface="Symbol"/>
              </a:rPr>
              <a:t> 2 = 6</a:t>
            </a:r>
          </a:p>
          <a:p>
            <a:pPr marL="0" indent="0">
              <a:buNone/>
            </a:pPr>
            <a:endParaRPr lang="en-GB" dirty="0">
              <a:sym typeface="Symbol"/>
            </a:endParaRPr>
          </a:p>
          <a:p>
            <a:pPr marL="0" indent="0">
              <a:buNone/>
            </a:pPr>
            <a:r>
              <a:rPr lang="en-GB" dirty="0" smtClean="0">
                <a:solidFill>
                  <a:schemeClr val="tx2"/>
                </a:solidFill>
                <a:sym typeface="Symbol"/>
              </a:rPr>
              <a:t>1. Practical equipment</a:t>
            </a:r>
          </a:p>
          <a:p>
            <a:pPr marL="0" indent="0">
              <a:buNone/>
            </a:pPr>
            <a:r>
              <a:rPr lang="en-GB" dirty="0" smtClean="0">
                <a:sym typeface="Symbol"/>
              </a:rPr>
              <a:t>e.g. 12 sweets and 2 children – share them out equally</a:t>
            </a:r>
          </a:p>
          <a:p>
            <a:pPr marL="0" indent="0">
              <a:buNone/>
            </a:pPr>
            <a:endParaRPr lang="en-GB" dirty="0">
              <a:sym typeface="Symbol"/>
            </a:endParaRPr>
          </a:p>
          <a:p>
            <a:pPr marL="0" indent="0">
              <a:buNone/>
            </a:pPr>
            <a:r>
              <a:rPr lang="en-GB" dirty="0" smtClean="0">
                <a:solidFill>
                  <a:schemeClr val="tx2"/>
                </a:solidFill>
                <a:sym typeface="Symbol"/>
              </a:rPr>
              <a:t>2. Jottings</a:t>
            </a:r>
          </a:p>
          <a:p>
            <a:pPr marL="0" indent="0">
              <a:buNone/>
            </a:pPr>
            <a:r>
              <a:rPr lang="en-GB" dirty="0" smtClean="0">
                <a:sym typeface="Symbol"/>
              </a:rPr>
              <a:t>Draw 12 peas and 2 plates – share them out equally</a:t>
            </a:r>
          </a:p>
          <a:p>
            <a:pPr marL="0" indent="0">
              <a:buNone/>
            </a:pPr>
            <a:endParaRPr lang="en-GB" dirty="0">
              <a:sym typeface="Symbol"/>
            </a:endParaRPr>
          </a:p>
          <a:p>
            <a:pPr marL="0" indent="0">
              <a:buNone/>
            </a:pPr>
            <a:r>
              <a:rPr lang="en-GB" dirty="0">
                <a:solidFill>
                  <a:schemeClr val="tx2"/>
                </a:solidFill>
              </a:rPr>
              <a:t>3. Mental</a:t>
            </a:r>
          </a:p>
          <a:p>
            <a:pPr marL="0" indent="0">
              <a:buNone/>
            </a:pPr>
            <a:r>
              <a:rPr lang="en-GB" dirty="0"/>
              <a:t>12 </a:t>
            </a:r>
            <a:r>
              <a:rPr lang="en-GB" dirty="0">
                <a:sym typeface="Symbol"/>
              </a:rPr>
              <a:t> 2 is the same as half of 12</a:t>
            </a:r>
            <a:endParaRPr lang="en-GB" dirty="0"/>
          </a:p>
          <a:p>
            <a:pPr marL="0" indent="0">
              <a:buNone/>
            </a:pPr>
            <a:endParaRPr lang="en-GB" dirty="0"/>
          </a:p>
        </p:txBody>
      </p:sp>
    </p:spTree>
    <p:extLst>
      <p:ext uri="{BB962C8B-B14F-4D97-AF65-F5344CB8AC3E}">
        <p14:creationId xmlns:p14="http://schemas.microsoft.com/office/powerpoint/2010/main" val="3153029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2 – rapid recall</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Children should be able to:</a:t>
            </a:r>
          </a:p>
          <a:p>
            <a:pPr>
              <a:buFont typeface="Wingdings" pitchFamily="2" charset="2"/>
              <a:buChar char="ü"/>
            </a:pPr>
            <a:r>
              <a:rPr lang="en-GB" dirty="0" smtClean="0"/>
              <a:t>Count in steps of 2, 3 and 5 from 0</a:t>
            </a:r>
          </a:p>
          <a:p>
            <a:pPr>
              <a:buFont typeface="Wingdings" pitchFamily="2" charset="2"/>
              <a:buChar char="ü"/>
            </a:pPr>
            <a:r>
              <a:rPr lang="en-GB" dirty="0" smtClean="0"/>
              <a:t>Recall and use multiplication facts for the 2, 5 and 10 times tables</a:t>
            </a:r>
          </a:p>
          <a:p>
            <a:pPr>
              <a:buFont typeface="Wingdings" pitchFamily="2" charset="2"/>
              <a:buChar char="ü"/>
            </a:pPr>
            <a:r>
              <a:rPr lang="en-GB" dirty="0" smtClean="0"/>
              <a:t>Derive and use doubles of simple two-digit numbers (numbers in which the ones total less than 10)</a:t>
            </a:r>
          </a:p>
          <a:p>
            <a:pPr>
              <a:buFont typeface="Wingdings" pitchFamily="2" charset="2"/>
              <a:buChar char="ü"/>
            </a:pPr>
            <a:r>
              <a:rPr lang="en-GB" dirty="0" smtClean="0"/>
              <a:t>Derive and use halves of simple two-digit numbers (numbers in which the tens are even)</a:t>
            </a:r>
          </a:p>
          <a:p>
            <a:pPr>
              <a:buFont typeface="Wingdings" pitchFamily="2" charset="2"/>
              <a:buChar char="ü"/>
            </a:pPr>
            <a:r>
              <a:rPr lang="en-GB" dirty="0" smtClean="0"/>
              <a:t>Recognise odd and even numbers</a:t>
            </a:r>
            <a:endParaRPr lang="en-GB" dirty="0"/>
          </a:p>
        </p:txBody>
      </p:sp>
    </p:spTree>
    <p:extLst>
      <p:ext uri="{BB962C8B-B14F-4D97-AF65-F5344CB8AC3E}">
        <p14:creationId xmlns:p14="http://schemas.microsoft.com/office/powerpoint/2010/main" val="3851614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2 - multiplication</a:t>
            </a:r>
            <a:endParaRPr lang="en-GB" dirty="0"/>
          </a:p>
        </p:txBody>
      </p:sp>
      <p:sp>
        <p:nvSpPr>
          <p:cNvPr id="3" name="Content Placeholder 2"/>
          <p:cNvSpPr>
            <a:spLocks noGrp="1"/>
          </p:cNvSpPr>
          <p:nvPr>
            <p:ph idx="1"/>
          </p:nvPr>
        </p:nvSpPr>
        <p:spPr/>
        <p:txBody>
          <a:bodyPr/>
          <a:lstStyle/>
          <a:p>
            <a:pPr marL="0" indent="0">
              <a:buNone/>
            </a:pPr>
            <a:r>
              <a:rPr lang="en-GB" dirty="0" smtClean="0"/>
              <a:t>There should be consolidation of multiplication being repeated addition through a range of methods.</a:t>
            </a:r>
          </a:p>
          <a:p>
            <a:pPr marL="0" indent="0">
              <a:buNone/>
            </a:pPr>
            <a:endParaRPr lang="en-GB" dirty="0" smtClean="0"/>
          </a:p>
          <a:p>
            <a:pPr>
              <a:buFont typeface="Wingdings" pitchFamily="2" charset="2"/>
              <a:buChar char="§"/>
            </a:pPr>
            <a:r>
              <a:rPr lang="en-GB" dirty="0" smtClean="0"/>
              <a:t>Practical equipment</a:t>
            </a:r>
          </a:p>
          <a:p>
            <a:pPr>
              <a:buFont typeface="Wingdings" pitchFamily="2" charset="2"/>
              <a:buChar char="§"/>
            </a:pPr>
            <a:r>
              <a:rPr lang="en-GB" dirty="0" smtClean="0"/>
              <a:t>Arrays</a:t>
            </a:r>
          </a:p>
          <a:p>
            <a:pPr>
              <a:buFont typeface="Wingdings" pitchFamily="2" charset="2"/>
              <a:buChar char="§"/>
            </a:pPr>
            <a:r>
              <a:rPr lang="en-GB" dirty="0" smtClean="0"/>
              <a:t>Jottings</a:t>
            </a:r>
          </a:p>
          <a:p>
            <a:pPr>
              <a:buFont typeface="Wingdings" pitchFamily="2" charset="2"/>
              <a:buChar char="§"/>
            </a:pPr>
            <a:r>
              <a:rPr lang="en-GB" dirty="0" err="1" smtClean="0"/>
              <a:t>Beadstring</a:t>
            </a:r>
            <a:endParaRPr lang="en-GB" dirty="0" smtClean="0"/>
          </a:p>
          <a:p>
            <a:pPr>
              <a:buFont typeface="Wingdings" pitchFamily="2" charset="2"/>
              <a:buChar char="§"/>
            </a:pPr>
            <a:r>
              <a:rPr lang="en-GB" dirty="0" smtClean="0"/>
              <a:t>Number line</a:t>
            </a:r>
            <a:endParaRPr lang="en-GB" dirty="0"/>
          </a:p>
        </p:txBody>
      </p:sp>
    </p:spTree>
    <p:extLst>
      <p:ext uri="{BB962C8B-B14F-4D97-AF65-F5344CB8AC3E}">
        <p14:creationId xmlns:p14="http://schemas.microsoft.com/office/powerpoint/2010/main" val="867140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Which method?</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Examples:</a:t>
            </a:r>
          </a:p>
          <a:p>
            <a:pPr marL="0" indent="0">
              <a:buNone/>
            </a:pPr>
            <a:endParaRPr lang="en-GB" dirty="0"/>
          </a:p>
          <a:p>
            <a:pPr marL="0" indent="0">
              <a:buNone/>
            </a:pPr>
            <a:r>
              <a:rPr lang="en-GB" dirty="0" smtClean="0">
                <a:solidFill>
                  <a:schemeClr val="accent3"/>
                </a:solidFill>
              </a:rPr>
              <a:t>5 x 4 </a:t>
            </a:r>
            <a:r>
              <a:rPr lang="en-GB" dirty="0" smtClean="0"/>
              <a:t>– using </a:t>
            </a:r>
            <a:r>
              <a:rPr lang="en-GB" dirty="0" err="1" smtClean="0"/>
              <a:t>commutativity</a:t>
            </a:r>
            <a:r>
              <a:rPr lang="en-GB" dirty="0" smtClean="0"/>
              <a:t> to identify a recalled fact (changing it into 4 x 5)</a:t>
            </a:r>
          </a:p>
          <a:p>
            <a:pPr marL="0" indent="0">
              <a:buNone/>
            </a:pPr>
            <a:r>
              <a:rPr lang="en-GB" dirty="0" smtClean="0">
                <a:solidFill>
                  <a:schemeClr val="accent3"/>
                </a:solidFill>
              </a:rPr>
              <a:t>3 x 10 </a:t>
            </a:r>
            <a:r>
              <a:rPr lang="en-GB" dirty="0" smtClean="0"/>
              <a:t>– recalled fact</a:t>
            </a:r>
          </a:p>
          <a:p>
            <a:pPr marL="0" indent="0">
              <a:buNone/>
            </a:pPr>
            <a:r>
              <a:rPr lang="en-GB" dirty="0" smtClean="0">
                <a:solidFill>
                  <a:schemeClr val="accent3"/>
                </a:solidFill>
              </a:rPr>
              <a:t>7 x 3 </a:t>
            </a:r>
            <a:r>
              <a:rPr lang="en-GB" dirty="0" smtClean="0"/>
              <a:t>– using a representation from the methods previously discussed</a:t>
            </a:r>
          </a:p>
          <a:p>
            <a:pPr marL="0" indent="0">
              <a:buNone/>
            </a:pPr>
            <a:r>
              <a:rPr lang="en-GB" dirty="0" smtClean="0">
                <a:solidFill>
                  <a:schemeClr val="accent3"/>
                </a:solidFill>
              </a:rPr>
              <a:t>2 x 9 </a:t>
            </a:r>
            <a:r>
              <a:rPr lang="en-GB" dirty="0" smtClean="0"/>
              <a:t>– using knowledge that multiplying by 2 is doubling</a:t>
            </a:r>
          </a:p>
          <a:p>
            <a:pPr marL="0" indent="0">
              <a:buNone/>
            </a:pPr>
            <a:r>
              <a:rPr lang="en-GB" dirty="0" smtClean="0">
                <a:solidFill>
                  <a:schemeClr val="accent3"/>
                </a:solidFill>
              </a:rPr>
              <a:t>6 x 6 </a:t>
            </a:r>
            <a:r>
              <a:rPr lang="en-GB" dirty="0" smtClean="0"/>
              <a:t>– using a representation from the methods previously discussed</a:t>
            </a:r>
          </a:p>
        </p:txBody>
      </p:sp>
    </p:spTree>
    <p:extLst>
      <p:ext uri="{BB962C8B-B14F-4D97-AF65-F5344CB8AC3E}">
        <p14:creationId xmlns:p14="http://schemas.microsoft.com/office/powerpoint/2010/main" val="13645414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2 - division</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There should be consolidation of division being repeated subtraction through a range of methods:</a:t>
            </a:r>
          </a:p>
          <a:p>
            <a:pPr marL="0" indent="0">
              <a:buNone/>
            </a:pPr>
            <a:endParaRPr lang="en-GB" dirty="0"/>
          </a:p>
          <a:p>
            <a:pPr>
              <a:buFont typeface="Wingdings" pitchFamily="2" charset="2"/>
              <a:buChar char="§"/>
            </a:pPr>
            <a:r>
              <a:rPr lang="en-GB" dirty="0" smtClean="0"/>
              <a:t>Practical equipment</a:t>
            </a:r>
          </a:p>
          <a:p>
            <a:pPr>
              <a:buFont typeface="Wingdings" pitchFamily="2" charset="2"/>
              <a:buChar char="§"/>
            </a:pPr>
            <a:r>
              <a:rPr lang="en-GB" dirty="0" smtClean="0"/>
              <a:t>Arrays</a:t>
            </a:r>
          </a:p>
          <a:p>
            <a:pPr>
              <a:buFont typeface="Wingdings" pitchFamily="2" charset="2"/>
              <a:buChar char="§"/>
            </a:pPr>
            <a:r>
              <a:rPr lang="en-GB" dirty="0" smtClean="0"/>
              <a:t>Jottings</a:t>
            </a:r>
          </a:p>
          <a:p>
            <a:pPr>
              <a:buFont typeface="Wingdings" pitchFamily="2" charset="2"/>
              <a:buChar char="§"/>
            </a:pPr>
            <a:r>
              <a:rPr lang="en-GB" dirty="0" err="1" smtClean="0"/>
              <a:t>Beadstring</a:t>
            </a:r>
            <a:endParaRPr lang="en-GB" dirty="0" smtClean="0"/>
          </a:p>
          <a:p>
            <a:pPr>
              <a:buFont typeface="Wingdings" pitchFamily="2" charset="2"/>
              <a:buChar char="§"/>
            </a:pPr>
            <a:r>
              <a:rPr lang="en-GB" dirty="0" smtClean="0"/>
              <a:t>Number line</a:t>
            </a:r>
          </a:p>
        </p:txBody>
      </p:sp>
    </p:spTree>
    <p:extLst>
      <p:ext uri="{BB962C8B-B14F-4D97-AF65-F5344CB8AC3E}">
        <p14:creationId xmlns:p14="http://schemas.microsoft.com/office/powerpoint/2010/main" val="2034825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Which method?</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Examples:</a:t>
            </a:r>
          </a:p>
          <a:p>
            <a:pPr marL="0" indent="0">
              <a:buNone/>
            </a:pPr>
            <a:endParaRPr lang="en-GB" dirty="0"/>
          </a:p>
          <a:p>
            <a:pPr marL="0" indent="0">
              <a:buNone/>
            </a:pPr>
            <a:r>
              <a:rPr lang="en-GB" dirty="0" smtClean="0">
                <a:solidFill>
                  <a:schemeClr val="accent3"/>
                </a:solidFill>
              </a:rPr>
              <a:t>16 </a:t>
            </a:r>
            <a:r>
              <a:rPr lang="en-GB" dirty="0" smtClean="0">
                <a:solidFill>
                  <a:schemeClr val="accent3"/>
                </a:solidFill>
                <a:sym typeface="Symbol"/>
              </a:rPr>
              <a:t> 4 </a:t>
            </a:r>
            <a:r>
              <a:rPr lang="en-GB" dirty="0" smtClean="0">
                <a:sym typeface="Symbol"/>
              </a:rPr>
              <a:t>– using a representation from the methods previously discussed</a:t>
            </a:r>
            <a:endParaRPr lang="en-GB" dirty="0" smtClean="0"/>
          </a:p>
          <a:p>
            <a:pPr marL="0" indent="0">
              <a:buNone/>
            </a:pPr>
            <a:r>
              <a:rPr lang="en-GB" dirty="0" smtClean="0">
                <a:solidFill>
                  <a:schemeClr val="accent3"/>
                </a:solidFill>
              </a:rPr>
              <a:t>20 </a:t>
            </a:r>
            <a:r>
              <a:rPr lang="en-GB" dirty="0" smtClean="0">
                <a:solidFill>
                  <a:schemeClr val="accent3"/>
                </a:solidFill>
                <a:sym typeface="Symbol"/>
              </a:rPr>
              <a:t> 5 </a:t>
            </a:r>
            <a:r>
              <a:rPr lang="en-GB" dirty="0" smtClean="0">
                <a:sym typeface="Symbol"/>
              </a:rPr>
              <a:t>– recalled fact</a:t>
            </a:r>
          </a:p>
          <a:p>
            <a:pPr marL="0" indent="0">
              <a:buNone/>
            </a:pPr>
            <a:r>
              <a:rPr lang="en-GB" dirty="0" smtClean="0">
                <a:solidFill>
                  <a:schemeClr val="accent3"/>
                </a:solidFill>
                <a:sym typeface="Symbol"/>
              </a:rPr>
              <a:t>40  10 </a:t>
            </a:r>
            <a:r>
              <a:rPr lang="en-GB" dirty="0" smtClean="0">
                <a:sym typeface="Symbol"/>
              </a:rPr>
              <a:t>– recalled fact</a:t>
            </a:r>
          </a:p>
          <a:p>
            <a:pPr marL="0" indent="0">
              <a:buNone/>
            </a:pPr>
            <a:r>
              <a:rPr lang="en-GB" dirty="0" smtClean="0">
                <a:solidFill>
                  <a:schemeClr val="accent3"/>
                </a:solidFill>
                <a:sym typeface="Symbol"/>
              </a:rPr>
              <a:t>18  3 </a:t>
            </a:r>
            <a:r>
              <a:rPr lang="en-GB" dirty="0" smtClean="0">
                <a:sym typeface="Symbol"/>
              </a:rPr>
              <a:t>– using a representation from the methods previously discussed</a:t>
            </a:r>
          </a:p>
          <a:p>
            <a:pPr marL="0" indent="0">
              <a:buNone/>
            </a:pPr>
            <a:r>
              <a:rPr lang="en-GB" dirty="0" smtClean="0">
                <a:solidFill>
                  <a:schemeClr val="accent3"/>
                </a:solidFill>
                <a:sym typeface="Symbol"/>
              </a:rPr>
              <a:t>12  2 </a:t>
            </a:r>
            <a:r>
              <a:rPr lang="en-GB" dirty="0" smtClean="0">
                <a:sym typeface="Symbol"/>
              </a:rPr>
              <a:t>– using knowledge that dividing by 2 is halving</a:t>
            </a:r>
            <a:endParaRPr lang="en-GB" dirty="0"/>
          </a:p>
        </p:txBody>
      </p:sp>
    </p:spTree>
    <p:extLst>
      <p:ext uri="{BB962C8B-B14F-4D97-AF65-F5344CB8AC3E}">
        <p14:creationId xmlns:p14="http://schemas.microsoft.com/office/powerpoint/2010/main" val="40957385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can you support your child at home?</a:t>
            </a:r>
            <a:endParaRPr lang="en-GB" dirty="0"/>
          </a:p>
        </p:txBody>
      </p:sp>
      <p:sp>
        <p:nvSpPr>
          <p:cNvPr id="3" name="Content Placeholder 2"/>
          <p:cNvSpPr>
            <a:spLocks noGrp="1"/>
          </p:cNvSpPr>
          <p:nvPr>
            <p:ph idx="1"/>
          </p:nvPr>
        </p:nvSpPr>
        <p:spPr/>
        <p:txBody>
          <a:bodyPr>
            <a:normAutofit/>
          </a:bodyPr>
          <a:lstStyle/>
          <a:p>
            <a:r>
              <a:rPr lang="en-GB" dirty="0" smtClean="0"/>
              <a:t>Use the mental strategies covered this evening</a:t>
            </a:r>
          </a:p>
          <a:p>
            <a:r>
              <a:rPr lang="en-GB" dirty="0" smtClean="0"/>
              <a:t>Copies of the mental strategies policies are on the school website for your own viewing</a:t>
            </a:r>
          </a:p>
          <a:p>
            <a:r>
              <a:rPr lang="en-GB" dirty="0" smtClean="0"/>
              <a:t>Learn the 2, 5 and 10 times tables by heart (3 times tables if they already know these)</a:t>
            </a:r>
          </a:p>
          <a:p>
            <a:r>
              <a:rPr lang="en-GB" dirty="0" smtClean="0"/>
              <a:t>Practise number bonds to 10 and 20</a:t>
            </a:r>
          </a:p>
          <a:p>
            <a:r>
              <a:rPr lang="en-GB" dirty="0" smtClean="0"/>
              <a:t>Learn doubles and corresponding halves of  numbers up to 20</a:t>
            </a:r>
          </a:p>
        </p:txBody>
      </p:sp>
    </p:spTree>
    <p:extLst>
      <p:ext uri="{BB962C8B-B14F-4D97-AF65-F5344CB8AC3E}">
        <p14:creationId xmlns:p14="http://schemas.microsoft.com/office/powerpoint/2010/main" val="1020211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Continued…</a:t>
            </a:r>
            <a:endParaRPr lang="en-GB" dirty="0"/>
          </a:p>
        </p:txBody>
      </p:sp>
      <p:sp>
        <p:nvSpPr>
          <p:cNvPr id="3" name="Content Placeholder 2"/>
          <p:cNvSpPr>
            <a:spLocks noGrp="1"/>
          </p:cNvSpPr>
          <p:nvPr>
            <p:ph idx="1"/>
          </p:nvPr>
        </p:nvSpPr>
        <p:spPr/>
        <p:txBody>
          <a:bodyPr>
            <a:normAutofit fontScale="92500" lnSpcReduction="10000"/>
          </a:bodyPr>
          <a:lstStyle/>
          <a:p>
            <a:r>
              <a:rPr lang="en-GB" dirty="0"/>
              <a:t>Give your child a number and ask them to make it in as many ways as possible using the four operations (+, -, x and </a:t>
            </a:r>
            <a:r>
              <a:rPr lang="en-GB" dirty="0">
                <a:sym typeface="Symbol"/>
              </a:rPr>
              <a:t>)</a:t>
            </a:r>
          </a:p>
          <a:p>
            <a:r>
              <a:rPr lang="en-GB" dirty="0">
                <a:sym typeface="Symbol"/>
              </a:rPr>
              <a:t>Encourage your children to use maths wherever they are – shopping, clocks on walls, weighing when baking, different 2D and 3D shapes are all around us – maths is everywhere!</a:t>
            </a:r>
          </a:p>
          <a:p>
            <a:r>
              <a:rPr lang="en-GB" dirty="0">
                <a:sym typeface="Symbol"/>
              </a:rPr>
              <a:t>Have a positive attitude towards maths and tell your child that they CAN solve a problem or a calculation</a:t>
            </a:r>
            <a:r>
              <a:rPr lang="en-GB" dirty="0" smtClean="0">
                <a:sym typeface="Symbol"/>
              </a:rPr>
              <a:t>.</a:t>
            </a:r>
            <a:endParaRPr lang="en-GB" dirty="0"/>
          </a:p>
        </p:txBody>
      </p:sp>
    </p:spTree>
    <p:extLst>
      <p:ext uri="{BB962C8B-B14F-4D97-AF65-F5344CB8AC3E}">
        <p14:creationId xmlns:p14="http://schemas.microsoft.com/office/powerpoint/2010/main" val="406852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Which method is best?</a:t>
            </a:r>
            <a:endParaRPr lang="en-GB" dirty="0"/>
          </a:p>
        </p:txBody>
      </p:sp>
      <p:sp>
        <p:nvSpPr>
          <p:cNvPr id="3" name="Content Placeholder 2"/>
          <p:cNvSpPr>
            <a:spLocks noGrp="1"/>
          </p:cNvSpPr>
          <p:nvPr>
            <p:ph idx="1"/>
          </p:nvPr>
        </p:nvSpPr>
        <p:spPr/>
        <p:txBody>
          <a:bodyPr/>
          <a:lstStyle/>
          <a:p>
            <a:pPr marL="0" indent="0">
              <a:buNone/>
            </a:pPr>
            <a:r>
              <a:rPr lang="en-GB" dirty="0" smtClean="0"/>
              <a:t>A feature of mental calculation is that a type of calculation can often be worked out in several different ways. Which method is best will depend on the numbers involved, the age of the children and the range of methods that they are confident with.</a:t>
            </a:r>
            <a:endParaRPr lang="en-GB" dirty="0"/>
          </a:p>
        </p:txBody>
      </p:sp>
    </p:spTree>
    <p:extLst>
      <p:ext uri="{BB962C8B-B14F-4D97-AF65-F5344CB8AC3E}">
        <p14:creationId xmlns:p14="http://schemas.microsoft.com/office/powerpoint/2010/main" val="287486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Addition and subtraction</a:t>
            </a:r>
            <a:endParaRPr lang="en-GB" dirty="0"/>
          </a:p>
        </p:txBody>
      </p:sp>
      <p:sp>
        <p:nvSpPr>
          <p:cNvPr id="3" name="Content Placeholder 2"/>
          <p:cNvSpPr>
            <a:spLocks noGrp="1"/>
          </p:cNvSpPr>
          <p:nvPr>
            <p:ph idx="1"/>
          </p:nvPr>
        </p:nvSpPr>
        <p:spPr/>
        <p:txBody>
          <a:bodyPr/>
          <a:lstStyle/>
          <a:p>
            <a:pPr marL="0" indent="0">
              <a:buNone/>
            </a:pPr>
            <a:r>
              <a:rPr lang="en-GB" dirty="0" smtClean="0"/>
              <a:t>It is important that children understand the relevant concepts, in that addition is:</a:t>
            </a:r>
          </a:p>
          <a:p>
            <a:pPr>
              <a:buFont typeface="Wingdings" pitchFamily="2" charset="2"/>
              <a:buChar char="Ø"/>
            </a:pPr>
            <a:r>
              <a:rPr lang="en-GB" dirty="0" smtClean="0">
                <a:solidFill>
                  <a:schemeClr val="tx2"/>
                </a:solidFill>
              </a:rPr>
              <a:t>Combining two or more groups to give a total or sum</a:t>
            </a:r>
          </a:p>
          <a:p>
            <a:pPr>
              <a:buFont typeface="Wingdings" pitchFamily="2" charset="2"/>
              <a:buChar char="Ø"/>
            </a:pPr>
            <a:r>
              <a:rPr lang="en-GB" dirty="0" smtClean="0">
                <a:solidFill>
                  <a:schemeClr val="tx2"/>
                </a:solidFill>
              </a:rPr>
              <a:t>Increasing an amount</a:t>
            </a:r>
          </a:p>
          <a:p>
            <a:pPr marL="0" indent="0">
              <a:buNone/>
            </a:pPr>
            <a:r>
              <a:rPr lang="en-GB" dirty="0"/>
              <a:t>a</a:t>
            </a:r>
            <a:r>
              <a:rPr lang="en-GB" dirty="0" smtClean="0"/>
              <a:t>nd subtraction is:</a:t>
            </a:r>
          </a:p>
          <a:p>
            <a:pPr>
              <a:buFont typeface="Wingdings" pitchFamily="2" charset="2"/>
              <a:buChar char="Ø"/>
            </a:pPr>
            <a:r>
              <a:rPr lang="en-GB" dirty="0" smtClean="0">
                <a:solidFill>
                  <a:schemeClr val="tx2"/>
                </a:solidFill>
              </a:rPr>
              <a:t>removal of an amount from a larger group (take away)</a:t>
            </a:r>
          </a:p>
          <a:p>
            <a:pPr>
              <a:buFont typeface="Wingdings" pitchFamily="2" charset="2"/>
              <a:buChar char="Ø"/>
            </a:pPr>
            <a:r>
              <a:rPr lang="en-GB" dirty="0" smtClean="0">
                <a:solidFill>
                  <a:schemeClr val="tx2"/>
                </a:solidFill>
              </a:rPr>
              <a:t>Comparison of two amounts (difference)</a:t>
            </a:r>
            <a:endParaRPr lang="en-GB" dirty="0">
              <a:solidFill>
                <a:schemeClr val="tx2"/>
              </a:solidFill>
            </a:endParaRPr>
          </a:p>
        </p:txBody>
      </p:sp>
    </p:spTree>
    <p:extLst>
      <p:ext uri="{BB962C8B-B14F-4D97-AF65-F5344CB8AC3E}">
        <p14:creationId xmlns:p14="http://schemas.microsoft.com/office/powerpoint/2010/main" val="2039377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Principles</a:t>
            </a:r>
            <a:endParaRPr lang="en-GB" dirty="0"/>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Ø"/>
            </a:pPr>
            <a:r>
              <a:rPr lang="en-GB" dirty="0" smtClean="0"/>
              <a:t>Addition and subtraction are inverses</a:t>
            </a:r>
          </a:p>
          <a:p>
            <a:pPr marL="0" indent="0">
              <a:buNone/>
            </a:pPr>
            <a:endParaRPr lang="en-GB" dirty="0" smtClean="0"/>
          </a:p>
          <a:p>
            <a:pPr>
              <a:buFont typeface="Wingdings" pitchFamily="2" charset="2"/>
              <a:buChar char="Ø"/>
            </a:pPr>
            <a:r>
              <a:rPr lang="en-GB" dirty="0" smtClean="0"/>
              <a:t>Addition is commutative i.e. 5 + 3 = 3 + 5</a:t>
            </a:r>
          </a:p>
          <a:p>
            <a:pPr marL="0" indent="0">
              <a:buNone/>
            </a:pPr>
            <a:endParaRPr lang="en-GB" dirty="0" smtClean="0"/>
          </a:p>
          <a:p>
            <a:pPr>
              <a:buFont typeface="Wingdings" pitchFamily="2" charset="2"/>
              <a:buChar char="Ø"/>
            </a:pPr>
            <a:r>
              <a:rPr lang="en-GB" dirty="0" smtClean="0"/>
              <a:t>Subtraction is NOT commutative i.e. 5 – 3 is not the same as 3 – 5 </a:t>
            </a:r>
          </a:p>
          <a:p>
            <a:pPr marL="0" indent="0">
              <a:buNone/>
            </a:pPr>
            <a:endParaRPr lang="en-GB" dirty="0" smtClean="0"/>
          </a:p>
          <a:p>
            <a:pPr>
              <a:buFont typeface="Wingdings" pitchFamily="2" charset="2"/>
              <a:buChar char="Ø"/>
            </a:pPr>
            <a:r>
              <a:rPr lang="en-GB" dirty="0" smtClean="0"/>
              <a:t>Addition is associative i.e. 5 + 3 + 7 = 5 + (3 + 7) but subtraction is not i.e. 10 – 3 – 2 is not the same as 10 – (3 – 2)</a:t>
            </a:r>
          </a:p>
          <a:p>
            <a:pPr marL="0" indent="0">
              <a:buNone/>
            </a:pPr>
            <a:endParaRPr lang="en-GB" dirty="0"/>
          </a:p>
          <a:p>
            <a:pPr marL="0" indent="0">
              <a:buNone/>
            </a:pPr>
            <a:r>
              <a:rPr lang="en-GB" i="1" u="sng" dirty="0" err="1" smtClean="0">
                <a:solidFill>
                  <a:schemeClr val="accent3"/>
                </a:solidFill>
              </a:rPr>
              <a:t>Commutativity</a:t>
            </a:r>
            <a:r>
              <a:rPr lang="en-GB" i="1" u="sng" dirty="0" smtClean="0">
                <a:solidFill>
                  <a:schemeClr val="accent3"/>
                </a:solidFill>
              </a:rPr>
              <a:t> and associativity means that calculations can be rearranged</a:t>
            </a:r>
            <a:endParaRPr lang="en-GB" i="1" u="sng" dirty="0">
              <a:solidFill>
                <a:schemeClr val="accent3"/>
              </a:solidFill>
            </a:endParaRPr>
          </a:p>
        </p:txBody>
      </p:sp>
    </p:spTree>
    <p:extLst>
      <p:ext uri="{BB962C8B-B14F-4D97-AF65-F5344CB8AC3E}">
        <p14:creationId xmlns:p14="http://schemas.microsoft.com/office/powerpoint/2010/main" val="540666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1 - addition and subtraction</a:t>
            </a:r>
            <a:endParaRPr lang="en-GB" dirty="0"/>
          </a:p>
        </p:txBody>
      </p:sp>
      <p:sp>
        <p:nvSpPr>
          <p:cNvPr id="3" name="Content Placeholder 2"/>
          <p:cNvSpPr>
            <a:spLocks noGrp="1"/>
          </p:cNvSpPr>
          <p:nvPr>
            <p:ph idx="1"/>
          </p:nvPr>
        </p:nvSpPr>
        <p:spPr/>
        <p:txBody>
          <a:bodyPr/>
          <a:lstStyle/>
          <a:p>
            <a:pPr marL="0" indent="0">
              <a:buNone/>
            </a:pPr>
            <a:r>
              <a:rPr lang="en-GB" dirty="0" smtClean="0"/>
              <a:t>Children in Year 1 should be taught strategies through progression of the following method:</a:t>
            </a:r>
          </a:p>
          <a:p>
            <a:pPr marL="0" indent="0">
              <a:buNone/>
            </a:pPr>
            <a:endParaRPr lang="en-GB" dirty="0" smtClean="0"/>
          </a:p>
          <a:p>
            <a:pPr marL="0" indent="0">
              <a:buNone/>
            </a:pPr>
            <a:r>
              <a:rPr lang="en-GB" dirty="0" smtClean="0"/>
              <a:t>Concrete</a:t>
            </a:r>
          </a:p>
          <a:p>
            <a:pPr marL="0" indent="0">
              <a:buNone/>
            </a:pPr>
            <a:r>
              <a:rPr lang="en-GB" dirty="0" smtClean="0">
                <a:sym typeface="Symbol"/>
              </a:rPr>
              <a:t></a:t>
            </a:r>
            <a:endParaRPr lang="en-GB" dirty="0"/>
          </a:p>
          <a:p>
            <a:pPr marL="0" indent="0">
              <a:buNone/>
            </a:pPr>
            <a:r>
              <a:rPr lang="en-GB" dirty="0" smtClean="0"/>
              <a:t>Model</a:t>
            </a:r>
          </a:p>
          <a:p>
            <a:pPr marL="0" indent="0">
              <a:buNone/>
            </a:pPr>
            <a:r>
              <a:rPr lang="en-GB" dirty="0" smtClean="0">
                <a:sym typeface="Symbol"/>
              </a:rPr>
              <a:t></a:t>
            </a:r>
            <a:endParaRPr lang="en-GB" dirty="0"/>
          </a:p>
          <a:p>
            <a:pPr marL="0" indent="0">
              <a:buNone/>
            </a:pPr>
            <a:r>
              <a:rPr lang="en-GB" dirty="0" smtClean="0"/>
              <a:t>Abstract</a:t>
            </a:r>
            <a:endParaRPr lang="en-GB" dirty="0"/>
          </a:p>
        </p:txBody>
      </p:sp>
    </p:spTree>
    <p:extLst>
      <p:ext uri="{BB962C8B-B14F-4D97-AF65-F5344CB8AC3E}">
        <p14:creationId xmlns:p14="http://schemas.microsoft.com/office/powerpoint/2010/main" val="1447267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Rapid recall in Year 1</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Children should be able to:</a:t>
            </a:r>
          </a:p>
          <a:p>
            <a:pPr marL="0" indent="0">
              <a:buNone/>
            </a:pPr>
            <a:endParaRPr lang="en-GB" dirty="0" smtClean="0"/>
          </a:p>
          <a:p>
            <a:pPr>
              <a:buFont typeface="Wingdings" pitchFamily="2" charset="2"/>
              <a:buChar char="ü"/>
            </a:pPr>
            <a:r>
              <a:rPr lang="en-GB" dirty="0" smtClean="0"/>
              <a:t>Represent and use number bonds and related subtraction facts within 20</a:t>
            </a:r>
          </a:p>
          <a:p>
            <a:pPr>
              <a:buFont typeface="Wingdings" pitchFamily="2" charset="2"/>
              <a:buChar char="ü"/>
            </a:pPr>
            <a:r>
              <a:rPr lang="en-GB" dirty="0" smtClean="0"/>
              <a:t>Double numbers to 10</a:t>
            </a:r>
          </a:p>
          <a:p>
            <a:pPr>
              <a:buFont typeface="Wingdings" pitchFamily="2" charset="2"/>
              <a:buChar char="ü"/>
            </a:pPr>
            <a:r>
              <a:rPr lang="en-GB" dirty="0" smtClean="0"/>
              <a:t>Know the corresponding halves of numbers up to 20</a:t>
            </a:r>
          </a:p>
          <a:p>
            <a:pPr marL="0" indent="0">
              <a:buNone/>
            </a:pPr>
            <a:endParaRPr lang="en-GB" dirty="0"/>
          </a:p>
          <a:p>
            <a:pPr marL="0" indent="0">
              <a:buNone/>
            </a:pPr>
            <a:r>
              <a:rPr lang="en-GB" b="1" i="1" dirty="0" smtClean="0">
                <a:solidFill>
                  <a:schemeClr val="accent3"/>
                </a:solidFill>
              </a:rPr>
              <a:t>This will ensure some mental calculations can be solved much quicker</a:t>
            </a:r>
            <a:endParaRPr lang="en-GB" b="1" i="1" dirty="0">
              <a:solidFill>
                <a:schemeClr val="accent3"/>
              </a:solidFill>
            </a:endParaRPr>
          </a:p>
        </p:txBody>
      </p:sp>
    </p:spTree>
    <p:extLst>
      <p:ext uri="{BB962C8B-B14F-4D97-AF65-F5344CB8AC3E}">
        <p14:creationId xmlns:p14="http://schemas.microsoft.com/office/powerpoint/2010/main" val="418304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solidFill>
                  <a:schemeClr val="accent3"/>
                </a:solidFill>
              </a:rPr>
              <a:t>7 + 3 = 10</a:t>
            </a:r>
          </a:p>
          <a:p>
            <a:pPr marL="0" indent="0">
              <a:buNone/>
            </a:pPr>
            <a:endParaRPr lang="en-GB" dirty="0"/>
          </a:p>
          <a:p>
            <a:pPr marL="0" indent="0">
              <a:buNone/>
            </a:pPr>
            <a:r>
              <a:rPr lang="en-GB" dirty="0" smtClean="0"/>
              <a:t>Concrete – counters</a:t>
            </a:r>
          </a:p>
          <a:p>
            <a:pPr marL="0" indent="0">
              <a:buNone/>
            </a:pPr>
            <a:endParaRPr lang="en-GB" dirty="0"/>
          </a:p>
          <a:p>
            <a:pPr marL="0" indent="0">
              <a:buNone/>
            </a:pPr>
            <a:r>
              <a:rPr lang="en-GB" dirty="0" smtClean="0"/>
              <a:t>Model – </a:t>
            </a:r>
            <a:r>
              <a:rPr lang="en-GB" dirty="0" err="1" smtClean="0"/>
              <a:t>beadstring</a:t>
            </a:r>
            <a:endParaRPr lang="en-GB" dirty="0" smtClean="0"/>
          </a:p>
          <a:p>
            <a:pPr marL="0" indent="0">
              <a:buNone/>
            </a:pPr>
            <a:endParaRPr lang="en-GB" dirty="0"/>
          </a:p>
          <a:p>
            <a:pPr marL="0" indent="0">
              <a:buNone/>
            </a:pPr>
            <a:r>
              <a:rPr lang="en-GB" dirty="0" smtClean="0"/>
              <a:t>Abstract – number line</a:t>
            </a:r>
          </a:p>
          <a:p>
            <a:pPr marL="0" indent="0">
              <a:buNone/>
            </a:pPr>
            <a:endParaRPr lang="en-GB" dirty="0"/>
          </a:p>
          <a:p>
            <a:pPr marL="0" indent="0">
              <a:buNone/>
            </a:pPr>
            <a:r>
              <a:rPr lang="en-GB" dirty="0" smtClean="0"/>
              <a:t>Mental – 7 in your head and count on 3 more </a:t>
            </a:r>
            <a:r>
              <a:rPr lang="en-GB" b="1" u="sng" dirty="0" smtClean="0"/>
              <a:t>OR </a:t>
            </a:r>
            <a:r>
              <a:rPr lang="en-GB" dirty="0" smtClean="0"/>
              <a:t>use their knowledge of number bonds and already know that the answer is 10</a:t>
            </a:r>
            <a:endParaRPr lang="en-GB" b="1" u="sng" dirty="0" smtClean="0"/>
          </a:p>
          <a:p>
            <a:pPr marL="0" indent="0">
              <a:buNone/>
            </a:pPr>
            <a:endParaRPr lang="en-GB" dirty="0"/>
          </a:p>
        </p:txBody>
      </p:sp>
    </p:spTree>
    <p:extLst>
      <p:ext uri="{BB962C8B-B14F-4D97-AF65-F5344CB8AC3E}">
        <p14:creationId xmlns:p14="http://schemas.microsoft.com/office/powerpoint/2010/main" val="19557266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173</TotalTime>
  <Words>1693</Words>
  <Application>Microsoft Office PowerPoint</Application>
  <PresentationFormat>On-screen Show (4:3)</PresentationFormat>
  <Paragraphs>705</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Foundry</vt:lpstr>
      <vt:lpstr>Mental Strategies in Key Stage 1</vt:lpstr>
      <vt:lpstr>Essential skill</vt:lpstr>
      <vt:lpstr>Questions the children must ask themselves</vt:lpstr>
      <vt:lpstr>Which method is best?</vt:lpstr>
      <vt:lpstr>Addition and subtraction</vt:lpstr>
      <vt:lpstr>Principles</vt:lpstr>
      <vt:lpstr>YEAR 1 - addition and subtraction</vt:lpstr>
      <vt:lpstr>Rapid recall in Year 1</vt:lpstr>
      <vt:lpstr>Addition</vt:lpstr>
      <vt:lpstr>Addition</vt:lpstr>
      <vt:lpstr>Subtraction</vt:lpstr>
      <vt:lpstr>Continued…</vt:lpstr>
      <vt:lpstr>Subtraction</vt:lpstr>
      <vt:lpstr>Reorder numbers in a calculation</vt:lpstr>
      <vt:lpstr>Examples</vt:lpstr>
      <vt:lpstr>YEAR 2 – addition and subtraction</vt:lpstr>
      <vt:lpstr>YEAR 2 - rapid recall</vt:lpstr>
      <vt:lpstr>Addition</vt:lpstr>
      <vt:lpstr>Addition</vt:lpstr>
      <vt:lpstr>Adding three 1 digit numbers</vt:lpstr>
      <vt:lpstr>Subtraction</vt:lpstr>
      <vt:lpstr>Subtraction</vt:lpstr>
      <vt:lpstr>Multiplication and Division</vt:lpstr>
      <vt:lpstr>Multiplication and Division</vt:lpstr>
      <vt:lpstr>YEAR 1 – rapid recall</vt:lpstr>
      <vt:lpstr>YEAR 1 - multiplication</vt:lpstr>
      <vt:lpstr>Multiplication</vt:lpstr>
      <vt:lpstr>Continued…</vt:lpstr>
      <vt:lpstr>YEAR 1 - division</vt:lpstr>
      <vt:lpstr>Division</vt:lpstr>
      <vt:lpstr>YEAR 2 – rapid recall</vt:lpstr>
      <vt:lpstr>YEAR 2 - multiplication</vt:lpstr>
      <vt:lpstr>Which method?</vt:lpstr>
      <vt:lpstr>YEAR 2 - division</vt:lpstr>
      <vt:lpstr>Which method?</vt:lpstr>
      <vt:lpstr>How can you support your child at home?</vt:lpstr>
      <vt:lpstr>Continued…</vt:lpstr>
    </vt:vector>
  </TitlesOfParts>
  <Company>The Westfield Centre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Strategies in Key Stage 1</dc:title>
  <dc:creator>Charlotte Greenhalgh</dc:creator>
  <cp:lastModifiedBy>Charlotte Greenhalgh</cp:lastModifiedBy>
  <cp:revision>18</cp:revision>
  <dcterms:created xsi:type="dcterms:W3CDTF">2019-02-08T11:53:02Z</dcterms:created>
  <dcterms:modified xsi:type="dcterms:W3CDTF">2019-02-25T14:16:02Z</dcterms:modified>
</cp:coreProperties>
</file>