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57" r:id="rId6"/>
    <p:sldId id="277" r:id="rId7"/>
    <p:sldId id="261" r:id="rId8"/>
    <p:sldId id="262" r:id="rId9"/>
    <p:sldId id="263" r:id="rId10"/>
    <p:sldId id="264" r:id="rId11"/>
    <p:sldId id="265" r:id="rId12"/>
    <p:sldId id="266" r:id="rId13"/>
    <p:sldId id="267" r:id="rId14"/>
    <p:sldId id="275" r:id="rId15"/>
    <p:sldId id="268" r:id="rId16"/>
    <p:sldId id="269" r:id="rId17"/>
    <p:sldId id="273" r:id="rId18"/>
    <p:sldId id="274" r:id="rId19"/>
    <p:sldId id="270" r:id="rId20"/>
    <p:sldId id="271" r:id="rId21"/>
    <p:sldId id="272" r:id="rId22"/>
    <p:sldId id="27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3C4D826-9D45-44DF-8E2B-83C04F9393A5}"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1503544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C4D826-9D45-44DF-8E2B-83C04F9393A5}"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1155135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C4D826-9D45-44DF-8E2B-83C04F9393A5}"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49736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3C4D826-9D45-44DF-8E2B-83C04F9393A5}"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630246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C4D826-9D45-44DF-8E2B-83C04F9393A5}" type="datetimeFigureOut">
              <a:rPr lang="en-GB" smtClean="0"/>
              <a:t>26/02/2019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83666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3C4D826-9D45-44DF-8E2B-83C04F9393A5}"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3365657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3C4D826-9D45-44DF-8E2B-83C04F9393A5}" type="datetimeFigureOut">
              <a:rPr lang="en-GB" smtClean="0"/>
              <a:t>26/02/2019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4012622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3C4D826-9D45-44DF-8E2B-83C04F9393A5}" type="datetimeFigureOut">
              <a:rPr lang="en-GB" smtClean="0"/>
              <a:t>26/02/2019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736287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4D826-9D45-44DF-8E2B-83C04F9393A5}" type="datetimeFigureOut">
              <a:rPr lang="en-GB" smtClean="0"/>
              <a:t>26/02/2019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3574182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C4D826-9D45-44DF-8E2B-83C04F9393A5}"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260670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C4D826-9D45-44DF-8E2B-83C04F9393A5}" type="datetimeFigureOut">
              <a:rPr lang="en-GB" smtClean="0"/>
              <a:t>26/02/2019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946F59-71BB-4136-A228-733955085789}" type="slidenum">
              <a:rPr lang="en-GB" smtClean="0"/>
              <a:t>‹#›</a:t>
            </a:fld>
            <a:endParaRPr lang="en-GB"/>
          </a:p>
        </p:txBody>
      </p:sp>
    </p:spTree>
    <p:extLst>
      <p:ext uri="{BB962C8B-B14F-4D97-AF65-F5344CB8AC3E}">
        <p14:creationId xmlns:p14="http://schemas.microsoft.com/office/powerpoint/2010/main" val="858262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4D826-9D45-44DF-8E2B-83C04F9393A5}" type="datetimeFigureOut">
              <a:rPr lang="en-GB" smtClean="0"/>
              <a:t>26/02/2019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46F59-71BB-4136-A228-733955085789}" type="slidenum">
              <a:rPr lang="en-GB" smtClean="0"/>
              <a:t>‹#›</a:t>
            </a:fld>
            <a:endParaRPr lang="en-GB"/>
          </a:p>
        </p:txBody>
      </p:sp>
    </p:spTree>
    <p:extLst>
      <p:ext uri="{BB962C8B-B14F-4D97-AF65-F5344CB8AC3E}">
        <p14:creationId xmlns:p14="http://schemas.microsoft.com/office/powerpoint/2010/main" val="214169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Parent/Carer Workshop</a:t>
            </a:r>
            <a:endParaRPr lang="en-GB" dirty="0"/>
          </a:p>
        </p:txBody>
      </p:sp>
      <p:sp>
        <p:nvSpPr>
          <p:cNvPr id="3" name="Subtitle 2"/>
          <p:cNvSpPr>
            <a:spLocks noGrp="1"/>
          </p:cNvSpPr>
          <p:nvPr>
            <p:ph type="subTitle" idx="1"/>
          </p:nvPr>
        </p:nvSpPr>
        <p:spPr/>
        <p:txBody>
          <a:bodyPr/>
          <a:lstStyle/>
          <a:p>
            <a:r>
              <a:rPr lang="en-GB" dirty="0" smtClean="0"/>
              <a:t>Lower KS2 – Mental Strategies</a:t>
            </a:r>
          </a:p>
          <a:p>
            <a:r>
              <a:rPr lang="en-GB" dirty="0" smtClean="0"/>
              <a:t>February 2019</a:t>
            </a:r>
            <a:endParaRPr lang="en-GB" dirty="0"/>
          </a:p>
        </p:txBody>
      </p:sp>
    </p:spTree>
    <p:extLst>
      <p:ext uri="{BB962C8B-B14F-4D97-AF65-F5344CB8AC3E}">
        <p14:creationId xmlns:p14="http://schemas.microsoft.com/office/powerpoint/2010/main" val="3799721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Finding differences by counting on</a:t>
            </a:r>
            <a:endParaRPr lang="en-GB" dirty="0"/>
          </a:p>
        </p:txBody>
      </p:sp>
      <p:sp>
        <p:nvSpPr>
          <p:cNvPr id="3" name="Content Placeholder 2"/>
          <p:cNvSpPr>
            <a:spLocks noGrp="1"/>
          </p:cNvSpPr>
          <p:nvPr>
            <p:ph idx="1"/>
          </p:nvPr>
        </p:nvSpPr>
        <p:spPr/>
        <p:txBody>
          <a:bodyPr/>
          <a:lstStyle/>
          <a:p>
            <a:pPr marL="0" indent="0">
              <a:buNone/>
            </a:pPr>
            <a:r>
              <a:rPr lang="en-GB" dirty="0" smtClean="0"/>
              <a:t>Examples of calculations:</a:t>
            </a:r>
          </a:p>
          <a:p>
            <a:pPr marL="0" indent="0">
              <a:buNone/>
            </a:pPr>
            <a:r>
              <a:rPr lang="en-GB" dirty="0" smtClean="0"/>
              <a:t>80-43 count on in tens from 43 then ones</a:t>
            </a:r>
          </a:p>
          <a:p>
            <a:pPr marL="0" indent="0">
              <a:buNone/>
            </a:pPr>
            <a:r>
              <a:rPr lang="en-GB" dirty="0" smtClean="0"/>
              <a:t>504-180 count on in hundreds then tens then ones</a:t>
            </a:r>
          </a:p>
          <a:p>
            <a:pPr marL="0" indent="0">
              <a:buNone/>
            </a:pPr>
            <a:endParaRPr lang="en-GB" dirty="0"/>
          </a:p>
          <a:p>
            <a:pPr marL="0" indent="0">
              <a:buNone/>
            </a:pPr>
            <a:r>
              <a:rPr lang="en-GB" dirty="0" smtClean="0"/>
              <a:t>Children could use empty number lines to record this – this would be a mental jotting</a:t>
            </a:r>
            <a:endParaRPr lang="en-GB" dirty="0"/>
          </a:p>
        </p:txBody>
      </p:sp>
    </p:spTree>
    <p:extLst>
      <p:ext uri="{BB962C8B-B14F-4D97-AF65-F5344CB8AC3E}">
        <p14:creationId xmlns:p14="http://schemas.microsoft.com/office/powerpoint/2010/main" val="4071474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Multiplication and Division</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It is important that children know:</a:t>
            </a:r>
          </a:p>
          <a:p>
            <a:pPr marL="0" indent="0">
              <a:buNone/>
            </a:pPr>
            <a:r>
              <a:rPr lang="en-GB" dirty="0" smtClean="0"/>
              <a:t>Multiplication is repeated addition</a:t>
            </a:r>
          </a:p>
          <a:p>
            <a:pPr marL="0" indent="0">
              <a:buNone/>
            </a:pPr>
            <a:r>
              <a:rPr lang="en-GB" dirty="0" smtClean="0"/>
              <a:t>Division is repeated subtraction (grouping) and related to finding a fraction of a number (sharing)</a:t>
            </a:r>
          </a:p>
          <a:p>
            <a:pPr marL="0" indent="0">
              <a:buNone/>
            </a:pPr>
            <a:endParaRPr lang="en-GB" dirty="0"/>
          </a:p>
          <a:p>
            <a:pPr marL="0" indent="0">
              <a:buNone/>
            </a:pPr>
            <a:r>
              <a:rPr lang="en-GB" dirty="0" smtClean="0"/>
              <a:t>They also need to know that multiplication and division are inverses and multiplication is commutative (so 3x5 is same as 5x3) but division is not</a:t>
            </a:r>
            <a:endParaRPr lang="en-GB" dirty="0"/>
          </a:p>
        </p:txBody>
      </p:sp>
    </p:spTree>
    <p:extLst>
      <p:ext uri="{BB962C8B-B14F-4D97-AF65-F5344CB8AC3E}">
        <p14:creationId xmlns:p14="http://schemas.microsoft.com/office/powerpoint/2010/main" val="3905466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Lower KS2 Multiplication and Division objectives:</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End of Y3 objective:</a:t>
            </a:r>
          </a:p>
          <a:p>
            <a:pPr marL="0" indent="0">
              <a:buNone/>
            </a:pPr>
            <a:r>
              <a:rPr lang="en-GB" dirty="0" smtClean="0"/>
              <a:t>Write and calculate mathematical statements for multiplication and division using the multiplication tables that they know</a:t>
            </a:r>
          </a:p>
          <a:p>
            <a:pPr marL="0" indent="0">
              <a:buNone/>
            </a:pPr>
            <a:endParaRPr lang="en-GB" dirty="0"/>
          </a:p>
          <a:p>
            <a:pPr marL="0" indent="0">
              <a:buNone/>
            </a:pPr>
            <a:r>
              <a:rPr lang="en-GB" dirty="0" smtClean="0"/>
              <a:t>End of Y4 objective:</a:t>
            </a:r>
          </a:p>
          <a:p>
            <a:pPr marL="0" indent="0">
              <a:buNone/>
            </a:pPr>
            <a:r>
              <a:rPr lang="en-GB" dirty="0" smtClean="0"/>
              <a:t>Use place value, known and derived facts to multiply and divide mentally, including:</a:t>
            </a:r>
          </a:p>
          <a:p>
            <a:r>
              <a:rPr lang="en-GB" dirty="0" smtClean="0"/>
              <a:t>Multiplying by 1 and 0</a:t>
            </a:r>
          </a:p>
          <a:p>
            <a:r>
              <a:rPr lang="en-GB" dirty="0" smtClean="0"/>
              <a:t>Dividing by 1</a:t>
            </a:r>
          </a:p>
          <a:p>
            <a:r>
              <a:rPr lang="en-GB" dirty="0" smtClean="0"/>
              <a:t>Multiplying together three numbers</a:t>
            </a:r>
            <a:endParaRPr lang="en-GB" dirty="0"/>
          </a:p>
        </p:txBody>
      </p:sp>
    </p:spTree>
    <p:extLst>
      <p:ext uri="{BB962C8B-B14F-4D97-AF65-F5344CB8AC3E}">
        <p14:creationId xmlns:p14="http://schemas.microsoft.com/office/powerpoint/2010/main" val="1020765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Year 3 and Year 4</a:t>
            </a:r>
            <a:endParaRPr lang="en-GB" dirty="0"/>
          </a:p>
        </p:txBody>
      </p:sp>
      <p:sp>
        <p:nvSpPr>
          <p:cNvPr id="3" name="Content Placeholder 2"/>
          <p:cNvSpPr>
            <a:spLocks noGrp="1"/>
          </p:cNvSpPr>
          <p:nvPr>
            <p:ph idx="1"/>
          </p:nvPr>
        </p:nvSpPr>
        <p:spPr/>
        <p:txBody>
          <a:bodyPr>
            <a:normAutofit fontScale="85000" lnSpcReduction="10000"/>
          </a:bodyPr>
          <a:lstStyle/>
          <a:p>
            <a:pPr marL="0" indent="0">
              <a:buNone/>
            </a:pPr>
            <a:endParaRPr lang="en-GB" dirty="0" smtClean="0"/>
          </a:p>
          <a:p>
            <a:pPr marL="0" indent="0">
              <a:buNone/>
            </a:pPr>
            <a:r>
              <a:rPr lang="en-GB" dirty="0" smtClean="0"/>
              <a:t>Children should initially be using base 10 equipment to multiply by 10 and 100</a:t>
            </a:r>
          </a:p>
          <a:p>
            <a:pPr marL="0" indent="0">
              <a:buNone/>
            </a:pPr>
            <a:endParaRPr lang="en-GB" dirty="0"/>
          </a:p>
          <a:p>
            <a:pPr marL="0" indent="0">
              <a:buNone/>
            </a:pPr>
            <a:r>
              <a:rPr lang="en-GB" dirty="0" smtClean="0"/>
              <a:t>They should then put the numbers into HTU columns and notice that each digit has moved one place to the left </a:t>
            </a:r>
            <a:r>
              <a:rPr lang="en-GB" dirty="0" err="1" smtClean="0"/>
              <a:t>ie</a:t>
            </a:r>
            <a:r>
              <a:rPr lang="en-GB" dirty="0" smtClean="0"/>
              <a:t>. Become ten times bigger, if multiplying by 10</a:t>
            </a:r>
          </a:p>
          <a:p>
            <a:pPr marL="0" indent="0">
              <a:buNone/>
            </a:pPr>
            <a:r>
              <a:rPr lang="en-GB" dirty="0" smtClean="0"/>
              <a:t>We never say ‘ just add a zero’ as that is mathematically incorrect. Division is modelled in the same way except the numbers move one place to the right when dividing by 10 and two places to the right when dividing by 100</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2028825"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3312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Dividing and Multiplying by 1</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Children should realise, </a:t>
            </a:r>
            <a:r>
              <a:rPr lang="en-GB" smtClean="0"/>
              <a:t>through investigation, </a:t>
            </a:r>
            <a:r>
              <a:rPr lang="en-GB" dirty="0" smtClean="0"/>
              <a:t>that a calculating process is not necessary when dividing by 1.</a:t>
            </a:r>
          </a:p>
          <a:p>
            <a:pPr marL="0" indent="0">
              <a:buNone/>
            </a:pPr>
            <a:r>
              <a:rPr lang="en-GB" dirty="0" smtClean="0"/>
              <a:t>Any number that is divided by 1 will result in the number itself so 542 divided by 1 is 542 because any number shared into one group will result in that group having the whole quantity in it.</a:t>
            </a:r>
          </a:p>
          <a:p>
            <a:pPr marL="0" indent="0">
              <a:buNone/>
            </a:pPr>
            <a:r>
              <a:rPr lang="en-GB" dirty="0" smtClean="0"/>
              <a:t>Similarly, any number multiplied by 1 will be itself</a:t>
            </a:r>
            <a:endParaRPr lang="en-GB" dirty="0"/>
          </a:p>
        </p:txBody>
      </p:sp>
    </p:spTree>
    <p:extLst>
      <p:ext uri="{BB962C8B-B14F-4D97-AF65-F5344CB8AC3E}">
        <p14:creationId xmlns:p14="http://schemas.microsoft.com/office/powerpoint/2010/main" val="2679243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814113"/>
          </a:xfrm>
        </p:spPr>
        <p:txBody>
          <a:bodyPr>
            <a:normAutofit fontScale="90000"/>
          </a:bodyPr>
          <a:lstStyle/>
          <a:p>
            <a:r>
              <a:rPr lang="en-GB" dirty="0" smtClean="0"/>
              <a:t/>
            </a:r>
            <a:br>
              <a:rPr lang="en-GB" dirty="0" smtClean="0"/>
            </a:br>
            <a:r>
              <a:rPr lang="en-GB" dirty="0" smtClean="0"/>
              <a:t>Within known tables, use related facts to multiply and divide TO (ones) by a one-digit number – multiplication trios</a:t>
            </a:r>
            <a:br>
              <a:rPr lang="en-GB" dirty="0" smtClean="0"/>
            </a:b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088751"/>
            <a:ext cx="3371850" cy="3788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8794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calculations</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7x8= 56</a:t>
            </a:r>
          </a:p>
          <a:p>
            <a:pPr marL="0" indent="0">
              <a:buNone/>
            </a:pPr>
            <a:r>
              <a:rPr lang="en-GB" dirty="0" smtClean="0"/>
              <a:t>56 divided by 8 is 7</a:t>
            </a:r>
          </a:p>
          <a:p>
            <a:pPr marL="0" indent="0">
              <a:buNone/>
            </a:pPr>
            <a:r>
              <a:rPr lang="en-GB" dirty="0" smtClean="0"/>
              <a:t>56 divided by 7 is 8</a:t>
            </a:r>
          </a:p>
          <a:p>
            <a:pPr marL="0" indent="0">
              <a:buNone/>
            </a:pPr>
            <a:endParaRPr lang="en-GB" dirty="0"/>
          </a:p>
          <a:p>
            <a:pPr marL="0" indent="0">
              <a:buNone/>
            </a:pPr>
            <a:r>
              <a:rPr lang="en-GB" dirty="0" smtClean="0"/>
              <a:t>70x8 is 560</a:t>
            </a:r>
          </a:p>
          <a:p>
            <a:pPr marL="0" indent="0">
              <a:buNone/>
            </a:pPr>
            <a:r>
              <a:rPr lang="en-GB" dirty="0" smtClean="0"/>
              <a:t>70x80 is 5600</a:t>
            </a:r>
          </a:p>
          <a:p>
            <a:pPr marL="0" indent="0">
              <a:buNone/>
            </a:pPr>
            <a:r>
              <a:rPr lang="en-GB" dirty="0" smtClean="0"/>
              <a:t>700x800 is 560000</a:t>
            </a:r>
          </a:p>
          <a:p>
            <a:pPr marL="0" indent="0">
              <a:buNone/>
            </a:pPr>
            <a:endParaRPr lang="en-GB" dirty="0"/>
          </a:p>
          <a:p>
            <a:pPr marL="0" indent="0">
              <a:buNone/>
            </a:pPr>
            <a:r>
              <a:rPr lang="en-GB" dirty="0" smtClean="0"/>
              <a:t>This encourages mental calculation and efficiency</a:t>
            </a:r>
            <a:endParaRPr lang="en-GB" dirty="0"/>
          </a:p>
        </p:txBody>
      </p:sp>
    </p:spTree>
    <p:extLst>
      <p:ext uri="{BB962C8B-B14F-4D97-AF65-F5344CB8AC3E}">
        <p14:creationId xmlns:p14="http://schemas.microsoft.com/office/powerpoint/2010/main" val="2784987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Y4 – using related facts to multiply</a:t>
            </a:r>
            <a:endParaRPr lang="en-GB" dirty="0"/>
          </a:p>
        </p:txBody>
      </p:sp>
      <p:sp>
        <p:nvSpPr>
          <p:cNvPr id="3" name="Content Placeholder 2"/>
          <p:cNvSpPr>
            <a:spLocks noGrp="1"/>
          </p:cNvSpPr>
          <p:nvPr>
            <p:ph idx="1"/>
          </p:nvPr>
        </p:nvSpPr>
        <p:spPr/>
        <p:txBody>
          <a:bodyPr/>
          <a:lstStyle/>
          <a:p>
            <a:pPr marL="0" indent="0">
              <a:buNone/>
            </a:pPr>
            <a:r>
              <a:rPr lang="en-GB" dirty="0" smtClean="0"/>
              <a:t>To multiply by 5, multiply by 10 then halve</a:t>
            </a:r>
          </a:p>
          <a:p>
            <a:pPr marL="0" indent="0">
              <a:buNone/>
            </a:pPr>
            <a:r>
              <a:rPr lang="en-GB" dirty="0" smtClean="0"/>
              <a:t>To multiply by 4, double then double again</a:t>
            </a:r>
          </a:p>
          <a:p>
            <a:pPr marL="0" indent="0">
              <a:buNone/>
            </a:pPr>
            <a:r>
              <a:rPr lang="en-GB" dirty="0" smtClean="0"/>
              <a:t>To multiply by 20, double then multiply by 10</a:t>
            </a:r>
          </a:p>
          <a:p>
            <a:pPr marL="0" indent="0">
              <a:buNone/>
            </a:pPr>
            <a:endParaRPr lang="en-GB" dirty="0"/>
          </a:p>
          <a:p>
            <a:pPr marL="0" indent="0">
              <a:buNone/>
            </a:pPr>
            <a:r>
              <a:rPr lang="en-GB" dirty="0" smtClean="0"/>
              <a:t>They should develop this skill further by including decimals</a:t>
            </a:r>
          </a:p>
          <a:p>
            <a:pPr marL="0" indent="0">
              <a:buNone/>
            </a:pPr>
            <a:r>
              <a:rPr lang="en-GB" dirty="0" smtClean="0"/>
              <a:t>Example of calculation  Double 7.6 would be double 7 then 0.6 to 1.2 then add to get 15.2</a:t>
            </a:r>
            <a:endParaRPr lang="en-GB" dirty="0"/>
          </a:p>
        </p:txBody>
      </p:sp>
    </p:spTree>
    <p:extLst>
      <p:ext uri="{BB962C8B-B14F-4D97-AF65-F5344CB8AC3E}">
        <p14:creationId xmlns:p14="http://schemas.microsoft.com/office/powerpoint/2010/main" val="26342782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Multiply together three numbers</a:t>
            </a:r>
            <a:endParaRPr lang="en-GB" dirty="0"/>
          </a:p>
        </p:txBody>
      </p:sp>
      <p:sp>
        <p:nvSpPr>
          <p:cNvPr id="3" name="Content Placeholder 2"/>
          <p:cNvSpPr>
            <a:spLocks noGrp="1"/>
          </p:cNvSpPr>
          <p:nvPr>
            <p:ph idx="1"/>
          </p:nvPr>
        </p:nvSpPr>
        <p:spPr/>
        <p:txBody>
          <a:bodyPr/>
          <a:lstStyle/>
          <a:p>
            <a:pPr marL="0" indent="0">
              <a:buNone/>
            </a:pPr>
            <a:r>
              <a:rPr lang="en-GB" sz="2400" dirty="0" smtClean="0"/>
              <a:t>2x3x4</a:t>
            </a:r>
          </a:p>
          <a:p>
            <a:pPr marL="0" indent="0">
              <a:buNone/>
            </a:pPr>
            <a:r>
              <a:rPr lang="en-GB" sz="2400" dirty="0" smtClean="0"/>
              <a:t>Start practically, for example, using counters</a:t>
            </a:r>
          </a:p>
          <a:p>
            <a:pPr marL="0" indent="0">
              <a:buNone/>
            </a:pPr>
            <a:r>
              <a:rPr lang="en-GB" sz="2400" dirty="0" smtClean="0"/>
              <a:t>2 x 3 four times</a:t>
            </a:r>
          </a:p>
          <a:p>
            <a:pPr marL="0" indent="0">
              <a:buNone/>
            </a:pPr>
            <a:endParaRPr lang="en-GB" sz="2400" dirty="0"/>
          </a:p>
          <a:p>
            <a:pPr marL="0" indent="0">
              <a:buNone/>
            </a:pPr>
            <a:r>
              <a:rPr lang="en-GB" sz="2400" dirty="0" smtClean="0"/>
              <a:t>Once the child understands how the calculation works practically or pictorially, they should then be encouraged to choose an appropriate order for calculating based on the numbers involved.</a:t>
            </a:r>
          </a:p>
          <a:p>
            <a:pPr marL="0" indent="0">
              <a:buNone/>
            </a:pPr>
            <a:endParaRPr lang="en-GB" sz="2400" dirty="0" smtClean="0"/>
          </a:p>
          <a:p>
            <a:pPr marL="0" indent="0">
              <a:buNone/>
            </a:pPr>
            <a:r>
              <a:rPr lang="en-GB" sz="2400" dirty="0" smtClean="0"/>
              <a:t>So 6 (2x3) x 4 = 24</a:t>
            </a:r>
          </a:p>
          <a:p>
            <a:pPr marL="0" indent="0">
              <a:buNone/>
            </a:pPr>
            <a:endParaRPr lang="en-GB" sz="2400" dirty="0" smtClean="0"/>
          </a:p>
          <a:p>
            <a:pPr marL="0" indent="0">
              <a:buNone/>
            </a:pPr>
            <a:endParaRPr lang="en-GB" dirty="0"/>
          </a:p>
          <a:p>
            <a:pPr marL="0" indent="0">
              <a:buNone/>
            </a:pPr>
            <a:endParaRPr lang="en-GB" dirty="0"/>
          </a:p>
        </p:txBody>
      </p:sp>
    </p:spTree>
    <p:extLst>
      <p:ext uri="{BB962C8B-B14F-4D97-AF65-F5344CB8AC3E}">
        <p14:creationId xmlns:p14="http://schemas.microsoft.com/office/powerpoint/2010/main" val="2664487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Using partitioning to multiply TU by one-digit number</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Use the grid method – make the calculation using squared paper then they can become more abstract and calculate mentally using a grid</a:t>
            </a:r>
          </a:p>
          <a:p>
            <a:pPr marL="0" indent="0">
              <a:buNone/>
            </a:pPr>
            <a:endParaRPr lang="en-GB" dirty="0"/>
          </a:p>
          <a:p>
            <a:pPr marL="0" indent="0">
              <a:buNone/>
            </a:pPr>
            <a:r>
              <a:rPr lang="en-GB" dirty="0" smtClean="0"/>
              <a:t>Example of Calculation:</a:t>
            </a:r>
          </a:p>
          <a:p>
            <a:pPr marL="0" indent="0">
              <a:buNone/>
            </a:pPr>
            <a:r>
              <a:rPr lang="en-GB" dirty="0" smtClean="0"/>
              <a:t>30x4=120</a:t>
            </a:r>
          </a:p>
          <a:p>
            <a:pPr marL="0" indent="0">
              <a:buNone/>
            </a:pPr>
            <a:r>
              <a:rPr lang="en-GB" dirty="0" smtClean="0"/>
              <a:t>31x4=124</a:t>
            </a:r>
          </a:p>
          <a:p>
            <a:pPr marL="0" indent="0">
              <a:buNone/>
            </a:pPr>
            <a:r>
              <a:rPr lang="en-GB" dirty="0" smtClean="0"/>
              <a:t>36x6 so 30x6 is 180 and 6x6 is 36 then add 180 and 36 to get 216</a:t>
            </a:r>
            <a:endParaRPr lang="en-GB" dirty="0"/>
          </a:p>
        </p:txBody>
      </p:sp>
    </p:spTree>
    <p:extLst>
      <p:ext uri="{BB962C8B-B14F-4D97-AF65-F5344CB8AC3E}">
        <p14:creationId xmlns:p14="http://schemas.microsoft.com/office/powerpoint/2010/main" val="33416800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With any calculation, children should be taught to ask themselves:</a:t>
            </a:r>
            <a:endParaRPr lang="en-GB" dirty="0"/>
          </a:p>
        </p:txBody>
      </p:sp>
      <p:sp>
        <p:nvSpPr>
          <p:cNvPr id="3" name="Content Placeholder 2"/>
          <p:cNvSpPr>
            <a:spLocks noGrp="1"/>
          </p:cNvSpPr>
          <p:nvPr>
            <p:ph idx="1"/>
          </p:nvPr>
        </p:nvSpPr>
        <p:spPr/>
        <p:txBody>
          <a:bodyPr/>
          <a:lstStyle/>
          <a:p>
            <a:r>
              <a:rPr lang="en-GB" dirty="0" smtClean="0"/>
              <a:t>Do I just know the answer?</a:t>
            </a:r>
          </a:p>
          <a:p>
            <a:r>
              <a:rPr lang="en-GB" dirty="0" smtClean="0"/>
              <a:t>Can I work it out in my head?</a:t>
            </a:r>
          </a:p>
          <a:p>
            <a:r>
              <a:rPr lang="en-GB" dirty="0" smtClean="0"/>
              <a:t>Do I need a jotting?</a:t>
            </a:r>
          </a:p>
          <a:p>
            <a:r>
              <a:rPr lang="en-GB" dirty="0" smtClean="0"/>
              <a:t>Do I need to use a written method?</a:t>
            </a:r>
          </a:p>
          <a:p>
            <a:endParaRPr lang="en-GB" dirty="0"/>
          </a:p>
          <a:p>
            <a:pPr marL="0" indent="0">
              <a:buNone/>
            </a:pPr>
            <a:r>
              <a:rPr lang="en-GB" dirty="0" smtClean="0"/>
              <a:t>When using a jotting, there is no requirement to follow a particular method of recording</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5858368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Use compensation to multiply by 19</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Encourage the child to multiply by 20 then take off one ‘lot’ of the number (or more)</a:t>
            </a:r>
          </a:p>
          <a:p>
            <a:pPr marL="0" indent="0">
              <a:buNone/>
            </a:pPr>
            <a:endParaRPr lang="en-GB" dirty="0" smtClean="0"/>
          </a:p>
          <a:p>
            <a:pPr marL="0" indent="0">
              <a:buNone/>
            </a:pPr>
            <a:r>
              <a:rPr lang="en-GB" dirty="0" smtClean="0"/>
              <a:t>Example of calculations</a:t>
            </a:r>
            <a:endParaRPr lang="en-GB" dirty="0"/>
          </a:p>
          <a:p>
            <a:pPr marL="0" indent="0">
              <a:buNone/>
            </a:pPr>
            <a:r>
              <a:rPr lang="en-GB" dirty="0" smtClean="0"/>
              <a:t>19x4</a:t>
            </a:r>
          </a:p>
          <a:p>
            <a:pPr marL="0" indent="0">
              <a:buNone/>
            </a:pPr>
            <a:r>
              <a:rPr lang="en-GB" dirty="0" smtClean="0"/>
              <a:t>Calculate 20x4 then subtract 1x4</a:t>
            </a:r>
          </a:p>
          <a:p>
            <a:pPr marL="0" indent="0">
              <a:buNone/>
            </a:pPr>
            <a:r>
              <a:rPr lang="en-GB" dirty="0" smtClean="0"/>
              <a:t>19x8</a:t>
            </a:r>
          </a:p>
          <a:p>
            <a:pPr marL="0" indent="0">
              <a:buNone/>
            </a:pPr>
            <a:r>
              <a:rPr lang="en-GB" dirty="0" smtClean="0"/>
              <a:t>Calculate 20x4 then subtract 2x4</a:t>
            </a:r>
            <a:endParaRPr lang="en-GB" dirty="0"/>
          </a:p>
        </p:txBody>
      </p:sp>
    </p:spTree>
    <p:extLst>
      <p:ext uri="{BB962C8B-B14F-4D97-AF65-F5344CB8AC3E}">
        <p14:creationId xmlns:p14="http://schemas.microsoft.com/office/powerpoint/2010/main" val="2867810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Doubling through partitioning</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Doubling is also x2</a:t>
            </a:r>
          </a:p>
          <a:p>
            <a:pPr marL="0" indent="0">
              <a:buNone/>
            </a:pPr>
            <a:r>
              <a:rPr lang="en-GB" dirty="0" smtClean="0"/>
              <a:t>Double 76</a:t>
            </a:r>
          </a:p>
          <a:p>
            <a:pPr marL="0" indent="0">
              <a:buNone/>
            </a:pPr>
            <a:r>
              <a:rPr lang="en-GB" dirty="0" smtClean="0"/>
              <a:t>Partition 76 into 70 and 6</a:t>
            </a:r>
          </a:p>
          <a:p>
            <a:pPr marL="0" indent="0">
              <a:buNone/>
            </a:pPr>
            <a:r>
              <a:rPr lang="en-GB" dirty="0" smtClean="0"/>
              <a:t>Double 70 to get 140</a:t>
            </a:r>
          </a:p>
          <a:p>
            <a:pPr marL="0" indent="0">
              <a:buNone/>
            </a:pPr>
            <a:r>
              <a:rPr lang="en-GB" dirty="0" smtClean="0"/>
              <a:t>Double 6 to get 12</a:t>
            </a:r>
          </a:p>
          <a:p>
            <a:pPr marL="0" indent="0">
              <a:buNone/>
            </a:pPr>
            <a:r>
              <a:rPr lang="en-GB" dirty="0" smtClean="0"/>
              <a:t>Add together 140 and 12 to get 152</a:t>
            </a:r>
          </a:p>
          <a:p>
            <a:pPr marL="0" indent="0">
              <a:buNone/>
            </a:pPr>
            <a:endParaRPr lang="en-GB" dirty="0"/>
          </a:p>
          <a:p>
            <a:pPr marL="0" indent="0">
              <a:buNone/>
            </a:pPr>
            <a:r>
              <a:rPr lang="en-GB" dirty="0" smtClean="0"/>
              <a:t>Halving can be done the same way so half of 146, halve 140 to get 70 then halve 6 to get 3 then add 70 and 3 to get 73</a:t>
            </a:r>
            <a:endParaRPr lang="en-GB" dirty="0"/>
          </a:p>
        </p:txBody>
      </p:sp>
    </p:spTree>
    <p:extLst>
      <p:ext uri="{BB962C8B-B14F-4D97-AF65-F5344CB8AC3E}">
        <p14:creationId xmlns:p14="http://schemas.microsoft.com/office/powerpoint/2010/main" val="6823075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support your child at home</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Use the mental strategies covered this evening</a:t>
            </a:r>
          </a:p>
          <a:p>
            <a:r>
              <a:rPr lang="en-GB" dirty="0" smtClean="0"/>
              <a:t>Copies of the mental strategies policy are on the school’s website</a:t>
            </a:r>
          </a:p>
          <a:p>
            <a:r>
              <a:rPr lang="en-GB" dirty="0" smtClean="0"/>
              <a:t>Learn times tables appropriate to the year group that they are in (they should know all times tables up to 12x12 by the end of Year 4 – test to be introduced summer 2020)</a:t>
            </a:r>
          </a:p>
          <a:p>
            <a:r>
              <a:rPr lang="en-GB" dirty="0" smtClean="0"/>
              <a:t>Practise number bonds (two numbers added together) to all numbers up to 100 (and 1000 if you can)</a:t>
            </a:r>
          </a:p>
          <a:p>
            <a:r>
              <a:rPr lang="en-GB" dirty="0" smtClean="0"/>
              <a:t>Give your child a number and ask them to make it as many different ways as they can using addition, subtraction, multiplication and division</a:t>
            </a:r>
          </a:p>
          <a:p>
            <a:r>
              <a:rPr lang="en-GB" dirty="0" smtClean="0"/>
              <a:t>Encourage your child to use maths everywhere – reading clocks, train timetables, prices in the supermarket, weighing cake ingredients – maths is all around </a:t>
            </a:r>
            <a:r>
              <a:rPr lang="en-GB" smtClean="0"/>
              <a:t>us everyday.</a:t>
            </a:r>
            <a:endParaRPr lang="en-GB" dirty="0" smtClean="0"/>
          </a:p>
          <a:p>
            <a:r>
              <a:rPr lang="en-GB" dirty="0" smtClean="0"/>
              <a:t>Have a positive attitude towards maths yourself and tell your children that they CAN do it</a:t>
            </a:r>
          </a:p>
          <a:p>
            <a:endParaRPr lang="en-GB" dirty="0"/>
          </a:p>
        </p:txBody>
      </p:sp>
    </p:spTree>
    <p:extLst>
      <p:ext uri="{BB962C8B-B14F-4D97-AF65-F5344CB8AC3E}">
        <p14:creationId xmlns:p14="http://schemas.microsoft.com/office/powerpoint/2010/main" val="2121869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 and Subtraction</a:t>
            </a:r>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smtClean="0"/>
              <a:t>Addition is:</a:t>
            </a:r>
          </a:p>
          <a:p>
            <a:r>
              <a:rPr lang="en-GB" dirty="0" smtClean="0"/>
              <a:t> combining two or more amounts to give a total or a sum (the word ‘sum’ should only be used to refer to addition and not any calculation)</a:t>
            </a:r>
          </a:p>
          <a:p>
            <a:r>
              <a:rPr lang="en-GB" dirty="0" smtClean="0"/>
              <a:t>Increasing an amount</a:t>
            </a:r>
          </a:p>
          <a:p>
            <a:pPr marL="0" indent="0">
              <a:buNone/>
            </a:pPr>
            <a:r>
              <a:rPr lang="en-GB" dirty="0" smtClean="0"/>
              <a:t>Subtraction is:</a:t>
            </a:r>
          </a:p>
          <a:p>
            <a:r>
              <a:rPr lang="en-GB" dirty="0" smtClean="0"/>
              <a:t>Removal of an amount from a larger group (take away)</a:t>
            </a:r>
          </a:p>
          <a:p>
            <a:r>
              <a:rPr lang="en-GB" dirty="0" smtClean="0"/>
              <a:t>Comparison of two amounts (finding difference)</a:t>
            </a:r>
            <a:endParaRPr lang="en-GB" dirty="0"/>
          </a:p>
        </p:txBody>
      </p:sp>
    </p:spTree>
    <p:extLst>
      <p:ext uri="{BB962C8B-B14F-4D97-AF65-F5344CB8AC3E}">
        <p14:creationId xmlns:p14="http://schemas.microsoft.com/office/powerpoint/2010/main" val="241177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Children also need to know that:</a:t>
            </a:r>
            <a:endParaRPr lang="en-GB" dirty="0"/>
          </a:p>
        </p:txBody>
      </p:sp>
      <p:sp>
        <p:nvSpPr>
          <p:cNvPr id="3" name="Content Placeholder 2"/>
          <p:cNvSpPr>
            <a:spLocks noGrp="1"/>
          </p:cNvSpPr>
          <p:nvPr>
            <p:ph idx="1"/>
          </p:nvPr>
        </p:nvSpPr>
        <p:spPr/>
        <p:txBody>
          <a:bodyPr/>
          <a:lstStyle/>
          <a:p>
            <a:r>
              <a:rPr lang="en-GB" dirty="0" smtClean="0"/>
              <a:t>Addition and subtraction are inverses</a:t>
            </a:r>
          </a:p>
          <a:p>
            <a:r>
              <a:rPr lang="en-GB" dirty="0" smtClean="0"/>
              <a:t>Addition is commutative </a:t>
            </a:r>
            <a:r>
              <a:rPr lang="en-GB" dirty="0" err="1" smtClean="0"/>
              <a:t>ie</a:t>
            </a:r>
            <a:r>
              <a:rPr lang="en-GB" dirty="0" smtClean="0"/>
              <a:t> 5 add 3 is the same as 3 add 5 but subtraction is not so 5-3 is not the same as 3-5</a:t>
            </a:r>
          </a:p>
          <a:p>
            <a:endParaRPr lang="en-GB" dirty="0" smtClean="0"/>
          </a:p>
          <a:p>
            <a:r>
              <a:rPr lang="en-GB" dirty="0" smtClean="0"/>
              <a:t>Please remember that formal column addition and subtraction is not taught until Year 3</a:t>
            </a:r>
            <a:endParaRPr lang="en-GB" dirty="0"/>
          </a:p>
        </p:txBody>
      </p:sp>
    </p:spTree>
    <p:extLst>
      <p:ext uri="{BB962C8B-B14F-4D97-AF65-F5344CB8AC3E}">
        <p14:creationId xmlns:p14="http://schemas.microsoft.com/office/powerpoint/2010/main" val="1992002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Addition and Subtraction</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End of Y3 objective – To add and subtract numbers mentally, including a three-digit number and ones, a three-digit number and tens and a three-digit number and hundreds</a:t>
            </a:r>
          </a:p>
          <a:p>
            <a:r>
              <a:rPr lang="en-GB" dirty="0" smtClean="0"/>
              <a:t>End of Y4 objective – Add and subtract numbers mentally, including a three- digit number to or from a three-digit multiple of tens</a:t>
            </a:r>
          </a:p>
          <a:p>
            <a:r>
              <a:rPr lang="en-GB" dirty="0" smtClean="0"/>
              <a:t>Partitioning of numbers is a core strategy for adding and subtracting pairs of numbers. They can either partition both of the numbers or keep the first number the same and partition the second number</a:t>
            </a:r>
          </a:p>
          <a:p>
            <a:endParaRPr lang="en-GB" dirty="0" smtClean="0"/>
          </a:p>
          <a:p>
            <a:endParaRPr lang="en-GB" dirty="0"/>
          </a:p>
          <a:p>
            <a:endParaRPr lang="en-GB" dirty="0" smtClean="0"/>
          </a:p>
          <a:p>
            <a:endParaRPr lang="en-GB" dirty="0"/>
          </a:p>
        </p:txBody>
      </p:sp>
    </p:spTree>
    <p:extLst>
      <p:ext uri="{BB962C8B-B14F-4D97-AF65-F5344CB8AC3E}">
        <p14:creationId xmlns:p14="http://schemas.microsoft.com/office/powerpoint/2010/main" val="33308460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62500" lnSpcReduction="20000"/>
          </a:bodyPr>
          <a:lstStyle/>
          <a:p>
            <a:r>
              <a:rPr lang="en-GB" dirty="0"/>
              <a:t>For example, 37+16 </a:t>
            </a:r>
          </a:p>
          <a:p>
            <a:r>
              <a:rPr lang="en-GB" dirty="0"/>
              <a:t>30+10 is 40   7+6 is 13 so 40 +13 = 53</a:t>
            </a:r>
          </a:p>
          <a:p>
            <a:r>
              <a:rPr lang="en-GB" dirty="0"/>
              <a:t>526+200 encourage counting on in hundreds</a:t>
            </a:r>
          </a:p>
          <a:p>
            <a:r>
              <a:rPr lang="en-GB" dirty="0"/>
              <a:t>137+40 encourage counting on in tens</a:t>
            </a:r>
          </a:p>
          <a:p>
            <a:r>
              <a:rPr lang="en-GB" dirty="0"/>
              <a:t>693-7 encourage counting back in ones</a:t>
            </a:r>
          </a:p>
          <a:p>
            <a:r>
              <a:rPr lang="en-GB" dirty="0"/>
              <a:t>42-25  42-20 is 22 then 22 take 5 which is 17</a:t>
            </a:r>
          </a:p>
          <a:p>
            <a:r>
              <a:rPr lang="en-GB" dirty="0"/>
              <a:t>Children can also subtract by counting on – this encourages knowledge of difference. It is useful for calculating change, time duration and efficient to use when numbers are close together such as 104-95</a:t>
            </a:r>
          </a:p>
          <a:p>
            <a:r>
              <a:rPr lang="en-GB" dirty="0"/>
              <a:t>Empty number lines are useful to help children with these calculations (53-38=15)</a:t>
            </a:r>
          </a:p>
          <a:p>
            <a:endParaRPr lang="en-GB" dirty="0"/>
          </a:p>
          <a:p>
            <a:r>
              <a:rPr lang="en-GB" dirty="0"/>
              <a:t>In order to use these strategies, children need a firm understanding of place value</a:t>
            </a:r>
          </a:p>
          <a:p>
            <a:endParaRPr lang="en-GB" dirty="0"/>
          </a:p>
        </p:txBody>
      </p:sp>
    </p:spTree>
    <p:extLst>
      <p:ext uri="{BB962C8B-B14F-4D97-AF65-F5344CB8AC3E}">
        <p14:creationId xmlns:p14="http://schemas.microsoft.com/office/powerpoint/2010/main" val="2072317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dirty="0" smtClean="0"/>
              <a:t>In Y3, children need to build on their knowledge gained in Y2 and continue to reorder calculations to make them more efficient.</a:t>
            </a:r>
            <a:br>
              <a:rPr lang="en-GB" sz="2400" dirty="0" smtClean="0"/>
            </a:br>
            <a:r>
              <a:rPr lang="en-GB" sz="2400" dirty="0" smtClean="0"/>
              <a:t>Efficiency is a </a:t>
            </a:r>
            <a:r>
              <a:rPr lang="en-GB" sz="2400" b="1" dirty="0" smtClean="0"/>
              <a:t>crucial skill </a:t>
            </a:r>
            <a:r>
              <a:rPr lang="en-GB" sz="2400" dirty="0" smtClean="0"/>
              <a:t>for children to learn and practise</a:t>
            </a:r>
            <a:r>
              <a:rPr lang="en-GB" dirty="0" smtClean="0"/>
              <a:t/>
            </a:r>
            <a:br>
              <a:rPr lang="en-GB" dirty="0" smtClean="0"/>
            </a:br>
            <a:endParaRPr lang="en-GB" dirty="0"/>
          </a:p>
        </p:txBody>
      </p:sp>
      <p:sp>
        <p:nvSpPr>
          <p:cNvPr id="3" name="Content Placeholder 2"/>
          <p:cNvSpPr>
            <a:spLocks noGrp="1"/>
          </p:cNvSpPr>
          <p:nvPr>
            <p:ph idx="1"/>
          </p:nvPr>
        </p:nvSpPr>
        <p:spPr/>
        <p:txBody>
          <a:bodyPr/>
          <a:lstStyle/>
          <a:p>
            <a:pPr marL="0" indent="0">
              <a:buNone/>
            </a:pPr>
            <a:r>
              <a:rPr lang="en-GB" dirty="0" smtClean="0"/>
              <a:t>Examples of calculations:</a:t>
            </a:r>
          </a:p>
          <a:p>
            <a:pPr marL="0" indent="0">
              <a:buNone/>
            </a:pPr>
            <a:r>
              <a:rPr lang="en-GB" dirty="0" smtClean="0"/>
              <a:t>23+54  54+23 – put larger number first</a:t>
            </a:r>
          </a:p>
          <a:p>
            <a:pPr marL="0" indent="0">
              <a:buNone/>
            </a:pPr>
            <a:r>
              <a:rPr lang="en-GB" dirty="0" smtClean="0"/>
              <a:t>12+19+12  12+12+19 – use knowledge of doubles</a:t>
            </a:r>
          </a:p>
          <a:p>
            <a:pPr marL="0" indent="0">
              <a:buNone/>
            </a:pPr>
            <a:r>
              <a:rPr lang="en-GB" dirty="0" smtClean="0"/>
              <a:t>6+8+4  6+4+8 – use number bonds to 10</a:t>
            </a:r>
          </a:p>
          <a:p>
            <a:pPr marL="0" indent="0">
              <a:buNone/>
            </a:pPr>
            <a:r>
              <a:rPr lang="en-GB" dirty="0" smtClean="0"/>
              <a:t>70+50+30   70+50+30 – use knowledge of number bonds to 100</a:t>
            </a:r>
          </a:p>
          <a:p>
            <a:endParaRPr lang="en-GB" dirty="0"/>
          </a:p>
        </p:txBody>
      </p:sp>
    </p:spTree>
    <p:extLst>
      <p:ext uri="{BB962C8B-B14F-4D97-AF65-F5344CB8AC3E}">
        <p14:creationId xmlns:p14="http://schemas.microsoft.com/office/powerpoint/2010/main" val="336719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Adding and Subtracting by compensating and rounding</a:t>
            </a:r>
            <a:endParaRPr lang="en-GB" dirty="0"/>
          </a:p>
        </p:txBody>
      </p:sp>
      <p:sp>
        <p:nvSpPr>
          <p:cNvPr id="3" name="Content Placeholder 2"/>
          <p:cNvSpPr>
            <a:spLocks noGrp="1"/>
          </p:cNvSpPr>
          <p:nvPr>
            <p:ph idx="1"/>
          </p:nvPr>
        </p:nvSpPr>
        <p:spPr/>
        <p:txBody>
          <a:bodyPr/>
          <a:lstStyle/>
          <a:p>
            <a:pPr marL="0" indent="0">
              <a:buNone/>
            </a:pPr>
            <a:r>
              <a:rPr lang="en-GB" dirty="0" smtClean="0"/>
              <a:t>Examples of calculations:</a:t>
            </a:r>
          </a:p>
          <a:p>
            <a:pPr marL="0" indent="0">
              <a:buNone/>
            </a:pPr>
            <a:r>
              <a:rPr lang="en-GB" dirty="0" smtClean="0"/>
              <a:t>34+29 – see it as 34 +30 -1</a:t>
            </a:r>
          </a:p>
          <a:p>
            <a:pPr marL="0" indent="0">
              <a:buNone/>
            </a:pPr>
            <a:r>
              <a:rPr lang="en-GB" dirty="0" smtClean="0"/>
              <a:t>96-39 – see it as 96-40 then add 1</a:t>
            </a:r>
          </a:p>
          <a:p>
            <a:pPr marL="0" indent="0">
              <a:buNone/>
            </a:pPr>
            <a:r>
              <a:rPr lang="en-GB" dirty="0" smtClean="0"/>
              <a:t>273-59 – see it as 273-60 then add 1</a:t>
            </a:r>
            <a:endParaRPr lang="en-GB" dirty="0"/>
          </a:p>
        </p:txBody>
      </p:sp>
    </p:spTree>
    <p:extLst>
      <p:ext uri="{BB962C8B-B14F-4D97-AF65-F5344CB8AC3E}">
        <p14:creationId xmlns:p14="http://schemas.microsoft.com/office/powerpoint/2010/main" val="3078239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t>In Y4, children need to build on the knowledge gained in Y3 to reorder to improve efficiency further</a:t>
            </a:r>
            <a:endParaRPr lang="en-GB" sz="3200" dirty="0"/>
          </a:p>
        </p:txBody>
      </p:sp>
      <p:sp>
        <p:nvSpPr>
          <p:cNvPr id="3" name="Content Placeholder 2"/>
          <p:cNvSpPr>
            <a:spLocks noGrp="1"/>
          </p:cNvSpPr>
          <p:nvPr>
            <p:ph idx="1"/>
          </p:nvPr>
        </p:nvSpPr>
        <p:spPr/>
        <p:txBody>
          <a:bodyPr/>
          <a:lstStyle/>
          <a:p>
            <a:pPr marL="0" indent="0">
              <a:buNone/>
            </a:pPr>
            <a:r>
              <a:rPr lang="en-GB" dirty="0" smtClean="0"/>
              <a:t>Examples of calculations</a:t>
            </a:r>
          </a:p>
          <a:p>
            <a:pPr marL="0" indent="0">
              <a:buNone/>
            </a:pPr>
            <a:r>
              <a:rPr lang="en-GB" dirty="0" smtClean="0"/>
              <a:t>18+6-8 should be reordered to 18-8+6</a:t>
            </a:r>
          </a:p>
          <a:p>
            <a:pPr marL="0" indent="0">
              <a:buNone/>
            </a:pPr>
            <a:endParaRPr lang="en-GB" dirty="0"/>
          </a:p>
          <a:p>
            <a:pPr marL="0" indent="0">
              <a:buNone/>
            </a:pPr>
            <a:r>
              <a:rPr lang="en-GB" dirty="0" smtClean="0"/>
              <a:t>They should also see 150+270 as 15+27 then make it ten times bigger so 42 to 420</a:t>
            </a:r>
            <a:endParaRPr lang="en-GB" dirty="0"/>
          </a:p>
        </p:txBody>
      </p:sp>
    </p:spTree>
    <p:extLst>
      <p:ext uri="{BB962C8B-B14F-4D97-AF65-F5344CB8AC3E}">
        <p14:creationId xmlns:p14="http://schemas.microsoft.com/office/powerpoint/2010/main" val="2564373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1330</Words>
  <Application>Microsoft Office PowerPoint</Application>
  <PresentationFormat>On-screen Show (4:3)</PresentationFormat>
  <Paragraphs>144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Parent/Carer Workshop</vt:lpstr>
      <vt:lpstr>With any calculation, children should be taught to ask themselves:</vt:lpstr>
      <vt:lpstr>Addition and Subtraction</vt:lpstr>
      <vt:lpstr>Children also need to know that:</vt:lpstr>
      <vt:lpstr>Addition and Subtraction</vt:lpstr>
      <vt:lpstr>PowerPoint Presentation</vt:lpstr>
      <vt:lpstr>In Y3, children need to build on their knowledge gained in Y2 and continue to reorder calculations to make them more efficient. Efficiency is a crucial skill for children to learn and practise </vt:lpstr>
      <vt:lpstr>Adding and Subtracting by compensating and rounding</vt:lpstr>
      <vt:lpstr>In Y4, children need to build on the knowledge gained in Y3 to reorder to improve efficiency further</vt:lpstr>
      <vt:lpstr>Finding differences by counting on</vt:lpstr>
      <vt:lpstr>Multiplication and Division</vt:lpstr>
      <vt:lpstr>Lower KS2 Multiplication and Division objectives:</vt:lpstr>
      <vt:lpstr>Year 3 and Year 4</vt:lpstr>
      <vt:lpstr>Dividing and Multiplying by 1</vt:lpstr>
      <vt:lpstr> Within known tables, use related facts to multiply and divide TO (ones) by a one-digit number – multiplication trios </vt:lpstr>
      <vt:lpstr>Examples of calculations</vt:lpstr>
      <vt:lpstr>Y4 – using related facts to multiply</vt:lpstr>
      <vt:lpstr>Multiply together three numbers</vt:lpstr>
      <vt:lpstr>Using partitioning to multiply TU by one-digit number</vt:lpstr>
      <vt:lpstr>Use compensation to multiply by 19</vt:lpstr>
      <vt:lpstr>Doubling through partitioning</vt:lpstr>
      <vt:lpstr>How to support your child at home</vt:lpstr>
    </vt:vector>
  </TitlesOfParts>
  <Company>The Westfield Centre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Parent/Carer Workshop</dc:title>
  <dc:creator>Charlotte Hartley</dc:creator>
  <cp:lastModifiedBy>Charlotte Hartley</cp:lastModifiedBy>
  <cp:revision>19</cp:revision>
  <dcterms:created xsi:type="dcterms:W3CDTF">2019-02-06T14:38:57Z</dcterms:created>
  <dcterms:modified xsi:type="dcterms:W3CDTF">2019-02-26T08:52:53Z</dcterms:modified>
</cp:coreProperties>
</file>